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68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51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16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14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153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71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16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15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17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46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5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16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50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59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169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6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52.xml"/>
  <Override ContentType="application/vnd.openxmlformats-officedocument.presentationml.notesSlide+xml" PartName="/ppt/notesSlides/notesSlide165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170.xml"/>
  <Override ContentType="application/vnd.openxmlformats-officedocument.presentationml.notesSlide+xml" PartName="/ppt/notesSlides/notesSlide167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15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49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5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16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16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158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164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48.xml"/>
  <Override ContentType="application/vnd.openxmlformats-officedocument.presentationml.slide+xml" PartName="/ppt/slides/slide17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156.xml"/>
  <Override ContentType="application/vnd.openxmlformats-officedocument.presentationml.slide+xml" PartName="/ppt/slides/slide170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166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54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141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68.xml"/>
  <Override ContentType="application/vnd.openxmlformats-officedocument.presentationml.slide+xml" PartName="/ppt/slides/slide118.xml"/>
  <Override ContentType="application/vnd.openxmlformats-officedocument.presentationml.slide+xml" PartName="/ppt/slides/slide142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52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16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159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144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163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46.xml"/>
  <Override ContentType="application/vnd.openxmlformats-officedocument.presentationml.slide+xml" PartName="/ppt/slides/slide150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39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15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57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165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47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40.xml"/>
  <Override ContentType="application/vnd.openxmlformats-officedocument.presentationml.slide+xml" PartName="/ppt/slides/slide11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153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171.xml"/>
  <Override ContentType="application/vnd.openxmlformats-officedocument.presentationml.slide+xml" PartName="/ppt/slides/slide14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167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169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51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160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43.xml"/>
  <Override ContentType="application/vnd.openxmlformats-officedocument.presentationml.slide+xml" PartName="/ppt/slides/slide117.xml"/>
  <Override ContentType="application/vnd.openxmlformats-officedocument.presentationml.slide+xml" PartName="/ppt/slides/slide145.xml"/>
  <Override ContentType="application/vnd.openxmlformats-officedocument.presentationml.slide+xml" PartName="/ppt/slides/slide132.xml"/>
  <Override ContentType="application/vnd.openxmlformats-officedocument.presentationml.slide+xml" PartName="/ppt/slides/slide16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15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51" r:id="rId100"/>
    <p:sldId id="352" r:id="rId101"/>
    <p:sldId id="353" r:id="rId102"/>
    <p:sldId id="354" r:id="rId103"/>
    <p:sldId id="355" r:id="rId104"/>
    <p:sldId id="356" r:id="rId105"/>
    <p:sldId id="357" r:id="rId106"/>
    <p:sldId id="358" r:id="rId107"/>
    <p:sldId id="359" r:id="rId108"/>
    <p:sldId id="360" r:id="rId109"/>
    <p:sldId id="361" r:id="rId110"/>
    <p:sldId id="362" r:id="rId111"/>
    <p:sldId id="363" r:id="rId112"/>
    <p:sldId id="364" r:id="rId113"/>
    <p:sldId id="365" r:id="rId114"/>
    <p:sldId id="366" r:id="rId115"/>
    <p:sldId id="367" r:id="rId116"/>
    <p:sldId id="368" r:id="rId117"/>
    <p:sldId id="369" r:id="rId118"/>
    <p:sldId id="370" r:id="rId119"/>
    <p:sldId id="371" r:id="rId120"/>
    <p:sldId id="372" r:id="rId121"/>
    <p:sldId id="373" r:id="rId122"/>
    <p:sldId id="374" r:id="rId123"/>
    <p:sldId id="375" r:id="rId124"/>
    <p:sldId id="376" r:id="rId125"/>
    <p:sldId id="377" r:id="rId126"/>
    <p:sldId id="378" r:id="rId127"/>
    <p:sldId id="379" r:id="rId128"/>
    <p:sldId id="380" r:id="rId129"/>
    <p:sldId id="381" r:id="rId130"/>
    <p:sldId id="382" r:id="rId131"/>
    <p:sldId id="383" r:id="rId132"/>
    <p:sldId id="384" r:id="rId133"/>
    <p:sldId id="385" r:id="rId134"/>
    <p:sldId id="386" r:id="rId135"/>
    <p:sldId id="387" r:id="rId136"/>
    <p:sldId id="388" r:id="rId137"/>
    <p:sldId id="389" r:id="rId138"/>
    <p:sldId id="390" r:id="rId139"/>
    <p:sldId id="391" r:id="rId140"/>
    <p:sldId id="392" r:id="rId141"/>
    <p:sldId id="393" r:id="rId142"/>
    <p:sldId id="394" r:id="rId143"/>
    <p:sldId id="395" r:id="rId144"/>
    <p:sldId id="396" r:id="rId145"/>
    <p:sldId id="397" r:id="rId146"/>
    <p:sldId id="398" r:id="rId147"/>
    <p:sldId id="399" r:id="rId148"/>
    <p:sldId id="400" r:id="rId149"/>
    <p:sldId id="401" r:id="rId150"/>
    <p:sldId id="402" r:id="rId151"/>
    <p:sldId id="403" r:id="rId152"/>
    <p:sldId id="404" r:id="rId153"/>
    <p:sldId id="405" r:id="rId154"/>
    <p:sldId id="406" r:id="rId155"/>
    <p:sldId id="407" r:id="rId156"/>
    <p:sldId id="408" r:id="rId157"/>
    <p:sldId id="409" r:id="rId158"/>
    <p:sldId id="410" r:id="rId159"/>
    <p:sldId id="411" r:id="rId160"/>
    <p:sldId id="412" r:id="rId161"/>
    <p:sldId id="413" r:id="rId162"/>
    <p:sldId id="414" r:id="rId163"/>
    <p:sldId id="415" r:id="rId164"/>
    <p:sldId id="416" r:id="rId165"/>
    <p:sldId id="417" r:id="rId166"/>
    <p:sldId id="418" r:id="rId167"/>
    <p:sldId id="419" r:id="rId168"/>
    <p:sldId id="420" r:id="rId169"/>
    <p:sldId id="421" r:id="rId170"/>
    <p:sldId id="422" r:id="rId171"/>
    <p:sldId id="423" r:id="rId172"/>
    <p:sldId id="424" r:id="rId173"/>
    <p:sldId id="425" r:id="rId174"/>
    <p:sldId id="426" r:id="rId175"/>
    <p:sldId id="427" r:id="rId176"/>
  </p:sldIdLst>
  <p:sldSz cy="5143500" cx="9144000"/>
  <p:notesSz cx="6858000" cy="9144000"/>
  <p:embeddedFontLst>
    <p:embeddedFont>
      <p:font typeface="Montserrat"/>
      <p:regular r:id="rId177"/>
      <p:bold r:id="rId178"/>
      <p:italic r:id="rId179"/>
      <p:boldItalic r:id="rId18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07" Type="http://schemas.openxmlformats.org/officeDocument/2006/relationships/slide" Target="slides/slide103.xml"/><Relationship Id="rId106" Type="http://schemas.openxmlformats.org/officeDocument/2006/relationships/slide" Target="slides/slide102.xml"/><Relationship Id="rId105" Type="http://schemas.openxmlformats.org/officeDocument/2006/relationships/slide" Target="slides/slide101.xml"/><Relationship Id="rId104" Type="http://schemas.openxmlformats.org/officeDocument/2006/relationships/slide" Target="slides/slide100.xml"/><Relationship Id="rId109" Type="http://schemas.openxmlformats.org/officeDocument/2006/relationships/slide" Target="slides/slide105.xml"/><Relationship Id="rId108" Type="http://schemas.openxmlformats.org/officeDocument/2006/relationships/slide" Target="slides/slide104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103" Type="http://schemas.openxmlformats.org/officeDocument/2006/relationships/slide" Target="slides/slide99.xml"/><Relationship Id="rId102" Type="http://schemas.openxmlformats.org/officeDocument/2006/relationships/slide" Target="slides/slide98.xml"/><Relationship Id="rId101" Type="http://schemas.openxmlformats.org/officeDocument/2006/relationships/slide" Target="slides/slide97.xml"/><Relationship Id="rId100" Type="http://schemas.openxmlformats.org/officeDocument/2006/relationships/slide" Target="slides/slide96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180" Type="http://schemas.openxmlformats.org/officeDocument/2006/relationships/font" Target="fonts/Montserrat-boldItalic.fntdata"/><Relationship Id="rId37" Type="http://schemas.openxmlformats.org/officeDocument/2006/relationships/slide" Target="slides/slide33.xml"/><Relationship Id="rId176" Type="http://schemas.openxmlformats.org/officeDocument/2006/relationships/slide" Target="slides/slide172.xml"/><Relationship Id="rId36" Type="http://schemas.openxmlformats.org/officeDocument/2006/relationships/slide" Target="slides/slide32.xml"/><Relationship Id="rId175" Type="http://schemas.openxmlformats.org/officeDocument/2006/relationships/slide" Target="slides/slide171.xml"/><Relationship Id="rId39" Type="http://schemas.openxmlformats.org/officeDocument/2006/relationships/slide" Target="slides/slide35.xml"/><Relationship Id="rId174" Type="http://schemas.openxmlformats.org/officeDocument/2006/relationships/slide" Target="slides/slide170.xml"/><Relationship Id="rId38" Type="http://schemas.openxmlformats.org/officeDocument/2006/relationships/slide" Target="slides/slide34.xml"/><Relationship Id="rId173" Type="http://schemas.openxmlformats.org/officeDocument/2006/relationships/slide" Target="slides/slide169.xml"/><Relationship Id="rId179" Type="http://schemas.openxmlformats.org/officeDocument/2006/relationships/font" Target="fonts/Montserrat-italic.fntdata"/><Relationship Id="rId178" Type="http://schemas.openxmlformats.org/officeDocument/2006/relationships/font" Target="fonts/Montserrat-bold.fntdata"/><Relationship Id="rId177" Type="http://schemas.openxmlformats.org/officeDocument/2006/relationships/font" Target="fonts/Montserrat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29" Type="http://schemas.openxmlformats.org/officeDocument/2006/relationships/slide" Target="slides/slide125.xml"/><Relationship Id="rId128" Type="http://schemas.openxmlformats.org/officeDocument/2006/relationships/slide" Target="slides/slide124.xml"/><Relationship Id="rId127" Type="http://schemas.openxmlformats.org/officeDocument/2006/relationships/slide" Target="slides/slide123.xml"/><Relationship Id="rId126" Type="http://schemas.openxmlformats.org/officeDocument/2006/relationships/slide" Target="slides/slide122.xml"/><Relationship Id="rId26" Type="http://schemas.openxmlformats.org/officeDocument/2006/relationships/slide" Target="slides/slide22.xml"/><Relationship Id="rId121" Type="http://schemas.openxmlformats.org/officeDocument/2006/relationships/slide" Target="slides/slide117.xml"/><Relationship Id="rId25" Type="http://schemas.openxmlformats.org/officeDocument/2006/relationships/slide" Target="slides/slide21.xml"/><Relationship Id="rId120" Type="http://schemas.openxmlformats.org/officeDocument/2006/relationships/slide" Target="slides/slide116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125" Type="http://schemas.openxmlformats.org/officeDocument/2006/relationships/slide" Target="slides/slide121.xml"/><Relationship Id="rId29" Type="http://schemas.openxmlformats.org/officeDocument/2006/relationships/slide" Target="slides/slide25.xml"/><Relationship Id="rId124" Type="http://schemas.openxmlformats.org/officeDocument/2006/relationships/slide" Target="slides/slide120.xml"/><Relationship Id="rId123" Type="http://schemas.openxmlformats.org/officeDocument/2006/relationships/slide" Target="slides/slide119.xml"/><Relationship Id="rId122" Type="http://schemas.openxmlformats.org/officeDocument/2006/relationships/slide" Target="slides/slide118.xml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11" Type="http://schemas.openxmlformats.org/officeDocument/2006/relationships/slide" Target="slides/slide7.xml"/><Relationship Id="rId99" Type="http://schemas.openxmlformats.org/officeDocument/2006/relationships/slide" Target="slides/slide95.xml"/><Relationship Id="rId10" Type="http://schemas.openxmlformats.org/officeDocument/2006/relationships/slide" Target="slides/slide6.xml"/><Relationship Id="rId98" Type="http://schemas.openxmlformats.org/officeDocument/2006/relationships/slide" Target="slides/slide94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118" Type="http://schemas.openxmlformats.org/officeDocument/2006/relationships/slide" Target="slides/slide114.xml"/><Relationship Id="rId117" Type="http://schemas.openxmlformats.org/officeDocument/2006/relationships/slide" Target="slides/slide113.xml"/><Relationship Id="rId116" Type="http://schemas.openxmlformats.org/officeDocument/2006/relationships/slide" Target="slides/slide112.xml"/><Relationship Id="rId115" Type="http://schemas.openxmlformats.org/officeDocument/2006/relationships/slide" Target="slides/slide111.xml"/><Relationship Id="rId119" Type="http://schemas.openxmlformats.org/officeDocument/2006/relationships/slide" Target="slides/slide115.xml"/><Relationship Id="rId15" Type="http://schemas.openxmlformats.org/officeDocument/2006/relationships/slide" Target="slides/slide11.xml"/><Relationship Id="rId110" Type="http://schemas.openxmlformats.org/officeDocument/2006/relationships/slide" Target="slides/slide106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14" Type="http://schemas.openxmlformats.org/officeDocument/2006/relationships/slide" Target="slides/slide110.xml"/><Relationship Id="rId18" Type="http://schemas.openxmlformats.org/officeDocument/2006/relationships/slide" Target="slides/slide14.xml"/><Relationship Id="rId113" Type="http://schemas.openxmlformats.org/officeDocument/2006/relationships/slide" Target="slides/slide109.xml"/><Relationship Id="rId112" Type="http://schemas.openxmlformats.org/officeDocument/2006/relationships/slide" Target="slides/slide108.xml"/><Relationship Id="rId111" Type="http://schemas.openxmlformats.org/officeDocument/2006/relationships/slide" Target="slides/slide107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8" Type="http://schemas.openxmlformats.org/officeDocument/2006/relationships/slide" Target="slides/slide84.xml"/><Relationship Id="rId150" Type="http://schemas.openxmlformats.org/officeDocument/2006/relationships/slide" Target="slides/slide146.xml"/><Relationship Id="rId87" Type="http://schemas.openxmlformats.org/officeDocument/2006/relationships/slide" Target="slides/slide83.xml"/><Relationship Id="rId89" Type="http://schemas.openxmlformats.org/officeDocument/2006/relationships/slide" Target="slides/slide85.xml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149" Type="http://schemas.openxmlformats.org/officeDocument/2006/relationships/slide" Target="slides/slide145.xml"/><Relationship Id="rId4" Type="http://schemas.openxmlformats.org/officeDocument/2006/relationships/notesMaster" Target="notesMasters/notesMaster1.xml"/><Relationship Id="rId148" Type="http://schemas.openxmlformats.org/officeDocument/2006/relationships/slide" Target="slides/slide144.xml"/><Relationship Id="rId9" Type="http://schemas.openxmlformats.org/officeDocument/2006/relationships/slide" Target="slides/slide5.xml"/><Relationship Id="rId143" Type="http://schemas.openxmlformats.org/officeDocument/2006/relationships/slide" Target="slides/slide139.xml"/><Relationship Id="rId142" Type="http://schemas.openxmlformats.org/officeDocument/2006/relationships/slide" Target="slides/slide138.xml"/><Relationship Id="rId141" Type="http://schemas.openxmlformats.org/officeDocument/2006/relationships/slide" Target="slides/slide137.xml"/><Relationship Id="rId140" Type="http://schemas.openxmlformats.org/officeDocument/2006/relationships/slide" Target="slides/slide136.xml"/><Relationship Id="rId5" Type="http://schemas.openxmlformats.org/officeDocument/2006/relationships/slide" Target="slides/slide1.xml"/><Relationship Id="rId147" Type="http://schemas.openxmlformats.org/officeDocument/2006/relationships/slide" Target="slides/slide143.xml"/><Relationship Id="rId6" Type="http://schemas.openxmlformats.org/officeDocument/2006/relationships/slide" Target="slides/slide2.xml"/><Relationship Id="rId146" Type="http://schemas.openxmlformats.org/officeDocument/2006/relationships/slide" Target="slides/slide142.xml"/><Relationship Id="rId7" Type="http://schemas.openxmlformats.org/officeDocument/2006/relationships/slide" Target="slides/slide3.xml"/><Relationship Id="rId145" Type="http://schemas.openxmlformats.org/officeDocument/2006/relationships/slide" Target="slides/slide141.xml"/><Relationship Id="rId8" Type="http://schemas.openxmlformats.org/officeDocument/2006/relationships/slide" Target="slides/slide4.xml"/><Relationship Id="rId144" Type="http://schemas.openxmlformats.org/officeDocument/2006/relationships/slide" Target="slides/slide140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139" Type="http://schemas.openxmlformats.org/officeDocument/2006/relationships/slide" Target="slides/slide135.xml"/><Relationship Id="rId138" Type="http://schemas.openxmlformats.org/officeDocument/2006/relationships/slide" Target="slides/slide134.xml"/><Relationship Id="rId137" Type="http://schemas.openxmlformats.org/officeDocument/2006/relationships/slide" Target="slides/slide133.xml"/><Relationship Id="rId132" Type="http://schemas.openxmlformats.org/officeDocument/2006/relationships/slide" Target="slides/slide128.xml"/><Relationship Id="rId131" Type="http://schemas.openxmlformats.org/officeDocument/2006/relationships/slide" Target="slides/slide127.xml"/><Relationship Id="rId130" Type="http://schemas.openxmlformats.org/officeDocument/2006/relationships/slide" Target="slides/slide126.xml"/><Relationship Id="rId136" Type="http://schemas.openxmlformats.org/officeDocument/2006/relationships/slide" Target="slides/slide132.xml"/><Relationship Id="rId135" Type="http://schemas.openxmlformats.org/officeDocument/2006/relationships/slide" Target="slides/slide131.xml"/><Relationship Id="rId134" Type="http://schemas.openxmlformats.org/officeDocument/2006/relationships/slide" Target="slides/slide130.xml"/><Relationship Id="rId133" Type="http://schemas.openxmlformats.org/officeDocument/2006/relationships/slide" Target="slides/slide12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6" Type="http://schemas.openxmlformats.org/officeDocument/2006/relationships/slide" Target="slides/slide62.xml"/><Relationship Id="rId172" Type="http://schemas.openxmlformats.org/officeDocument/2006/relationships/slide" Target="slides/slide168.xml"/><Relationship Id="rId65" Type="http://schemas.openxmlformats.org/officeDocument/2006/relationships/slide" Target="slides/slide61.xml"/><Relationship Id="rId171" Type="http://schemas.openxmlformats.org/officeDocument/2006/relationships/slide" Target="slides/slide167.xml"/><Relationship Id="rId68" Type="http://schemas.openxmlformats.org/officeDocument/2006/relationships/slide" Target="slides/slide64.xml"/><Relationship Id="rId170" Type="http://schemas.openxmlformats.org/officeDocument/2006/relationships/slide" Target="slides/slide166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165" Type="http://schemas.openxmlformats.org/officeDocument/2006/relationships/slide" Target="slides/slide161.xml"/><Relationship Id="rId69" Type="http://schemas.openxmlformats.org/officeDocument/2006/relationships/slide" Target="slides/slide65.xml"/><Relationship Id="rId164" Type="http://schemas.openxmlformats.org/officeDocument/2006/relationships/slide" Target="slides/slide160.xml"/><Relationship Id="rId163" Type="http://schemas.openxmlformats.org/officeDocument/2006/relationships/slide" Target="slides/slide159.xml"/><Relationship Id="rId162" Type="http://schemas.openxmlformats.org/officeDocument/2006/relationships/slide" Target="slides/slide158.xml"/><Relationship Id="rId169" Type="http://schemas.openxmlformats.org/officeDocument/2006/relationships/slide" Target="slides/slide165.xml"/><Relationship Id="rId168" Type="http://schemas.openxmlformats.org/officeDocument/2006/relationships/slide" Target="slides/slide164.xml"/><Relationship Id="rId167" Type="http://schemas.openxmlformats.org/officeDocument/2006/relationships/slide" Target="slides/slide163.xml"/><Relationship Id="rId166" Type="http://schemas.openxmlformats.org/officeDocument/2006/relationships/slide" Target="slides/slide162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5" Type="http://schemas.openxmlformats.org/officeDocument/2006/relationships/slide" Target="slides/slide51.xml"/><Relationship Id="rId161" Type="http://schemas.openxmlformats.org/officeDocument/2006/relationships/slide" Target="slides/slide157.xml"/><Relationship Id="rId54" Type="http://schemas.openxmlformats.org/officeDocument/2006/relationships/slide" Target="slides/slide50.xml"/><Relationship Id="rId160" Type="http://schemas.openxmlformats.org/officeDocument/2006/relationships/slide" Target="slides/slide156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159" Type="http://schemas.openxmlformats.org/officeDocument/2006/relationships/slide" Target="slides/slide155.xml"/><Relationship Id="rId59" Type="http://schemas.openxmlformats.org/officeDocument/2006/relationships/slide" Target="slides/slide55.xml"/><Relationship Id="rId154" Type="http://schemas.openxmlformats.org/officeDocument/2006/relationships/slide" Target="slides/slide150.xml"/><Relationship Id="rId58" Type="http://schemas.openxmlformats.org/officeDocument/2006/relationships/slide" Target="slides/slide54.xml"/><Relationship Id="rId153" Type="http://schemas.openxmlformats.org/officeDocument/2006/relationships/slide" Target="slides/slide149.xml"/><Relationship Id="rId152" Type="http://schemas.openxmlformats.org/officeDocument/2006/relationships/slide" Target="slides/slide148.xml"/><Relationship Id="rId151" Type="http://schemas.openxmlformats.org/officeDocument/2006/relationships/slide" Target="slides/slide147.xml"/><Relationship Id="rId158" Type="http://schemas.openxmlformats.org/officeDocument/2006/relationships/slide" Target="slides/slide154.xml"/><Relationship Id="rId157" Type="http://schemas.openxmlformats.org/officeDocument/2006/relationships/slide" Target="slides/slide153.xml"/><Relationship Id="rId156" Type="http://schemas.openxmlformats.org/officeDocument/2006/relationships/slide" Target="slides/slide152.xml"/><Relationship Id="rId155" Type="http://schemas.openxmlformats.org/officeDocument/2006/relationships/slide" Target="slides/slide1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5ced9665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5ced9665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af0d3261a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af0d3261a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5" name="Shape 2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" name="Google Shape;2556;gaf0d3261a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7" name="Google Shape;2557;gaf0d3261a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gb0319b8627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5" name="Google Shape;2565;gb0319b8627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4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Google Shape;2575;gb0319b8627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6" name="Google Shape;2576;gb0319b8627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gb0319b8627_1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8" name="Google Shape;2588;gb0319b8627_1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9" name="Shape 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" name="Google Shape;2600;gb0319b8627_1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1" name="Google Shape;2601;gb0319b8627_1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4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gb0319b8627_1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6" name="Google Shape;2616;gb0319b8627_1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gb0319b8627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8" name="Google Shape;2628;gb0319b8627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0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" name="Google Shape;2641;gb0319b8627_1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2" name="Google Shape;2642;gb0319b8627_1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4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5" name="Google Shape;2655;gb0319b8627_1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6" name="Google Shape;2656;gb0319b8627_1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5ced9665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5ced9665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9" name="Shape 2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0" name="Google Shape;2670;gb0319b8627_1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1" name="Google Shape;2671;gb0319b8627_1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5" name="Shape 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" name="Google Shape;2686;gb0319b8627_1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7" name="Google Shape;2687;gb0319b8627_1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6" name="Shape 2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7" name="Google Shape;2707;ga80f005ff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8" name="Google Shape;2708;ga80f005ff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ga80f005ff3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1" name="Google Shape;2731;ga80f005ff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4" name="Shape 2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5" name="Google Shape;2755;ga80f005ff3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6" name="Google Shape;2756;ga80f005ff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9" name="Shape 2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0" name="Google Shape;2780;ga80f005ff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1" name="Google Shape;2781;ga80f005ff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5" name="Shape 2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6" name="Google Shape;2806;ga80f005ff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7" name="Google Shape;2807;ga80f005ff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3" name="Shape 2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4" name="Google Shape;2834;ga80f005ff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5" name="Google Shape;2835;ga80f005ff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ga80f005ff3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4" name="Google Shape;2864;ga80f005ff3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9" name="Shape 2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0" name="Google Shape;2890;ga80f005ff3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1" name="Google Shape;2891;ga80f005ff3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5ced9665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5ced9665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ga80f005ff3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2" name="Google Shape;2922;ga80f005ff3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6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7" name="Google Shape;2947;ga80f005ff3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8" name="Google Shape;2948;ga80f005ff3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0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ga80f005ff3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" name="Google Shape;2982;ga80f005ff3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ga80f005ff3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8" name="Google Shape;3018;ga80f005ff3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2" name="Shape 3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3" name="Google Shape;3053;ga80f005ff3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4" name="Google Shape;3054;ga80f005ff3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ga80f005ff3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0" name="Google Shape;3090;ga80f005ff3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ga80f005ff3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0" name="Google Shape;3130;ga80f005ff3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7" name="Shape 3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8" name="Google Shape;3168;ga80f005ff3_0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9" name="Google Shape;3169;ga80f005ff3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ga80f005ff3_0_7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8" name="Google Shape;3198;ga80f005ff3_0_7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ga80f005ff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9" name="Google Shape;3229;ga80f005ff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5ced9665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a5ced9665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8" name="Shape 3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9" name="Google Shape;3259;ga80f005ff3_0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0" name="Google Shape;3260;ga80f005ff3_0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2" name="Shape 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3" name="Google Shape;3293;ga80f005ff3_0_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4" name="Google Shape;3294;ga80f005ff3_0_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6" name="Shape 3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7" name="Google Shape;3327;ga80f005ff3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8" name="Google Shape;3328;ga80f005ff3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4" name="Shape 3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5" name="Google Shape;3335;ga80f005ff3_0_9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6" name="Google Shape;3336;ga80f005ff3_0_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7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a80f005ff3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a80f005ff3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4" name="Shape 3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5" name="Google Shape;3365;ga80f005ff3_0_9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6" name="Google Shape;3366;ga80f005ff3_0_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3" name="Shape 3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4" name="Google Shape;3384;ga80f005ff3_0_9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5" name="Google Shape;3385;ga80f005ff3_0_9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ga80f005ff3_0_9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6" name="Google Shape;3406;ga80f005ff3_0_9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6" name="Shape 3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7" name="Google Shape;3427;ga80f005ff3_0_9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8" name="Google Shape;3428;ga80f005ff3_0_9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1" name="Shape 3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2" name="Google Shape;3452;ga80f005ff3_0_1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3" name="Google Shape;3453;ga80f005ff3_0_1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5ced9665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5ced9665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ga80f005ff3_0_10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8" name="Google Shape;3468;ga80f005ff3_0_1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1" name="Shape 3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" name="Google Shape;3482;ga80f005ff3_0_10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3" name="Google Shape;3483;ga80f005ff3_0_10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7" name="Shape 3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8" name="Google Shape;3508;ga80f005ff3_0_10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9" name="Google Shape;3509;ga80f005ff3_0_1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3" name="Shape 3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4" name="Google Shape;3534;ga80f005ff3_0_1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5" name="Google Shape;3535;ga80f005ff3_0_1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ga80f005ff3_0_1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6" name="Google Shape;3546;ga80f005ff3_0_1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ga80f005ff3_0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8" name="Google Shape;3558;ga80f005ff3_0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8" name="Shape 3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9" name="Google Shape;3569;gb0bc3b147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0" name="Google Shape;3570;gb0bc3b147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8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9" name="Google Shape;3579;ga80f005ff3_0_1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0" name="Google Shape;3580;ga80f005ff3_0_1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3" name="Shape 3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4" name="Google Shape;3594;ga80f005ff3_0_1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5" name="Google Shape;3595;ga80f005ff3_0_1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8" name="Shape 3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9" name="Google Shape;3609;ga80f005ff3_0_1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0" name="Google Shape;3610;ga80f005ff3_0_1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a5ced9665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a5ced9665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3" name="Shape 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4" name="Google Shape;3624;ga80f005ff3_0_1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5" name="Google Shape;3625;ga80f005ff3_0_1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8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gb0bc3b14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0" name="Google Shape;3640;gb0bc3b14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6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b0bc3b147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b0bc3b147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4" name="Shape 3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" name="Google Shape;3655;gb0bc3b147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6" name="Google Shape;3656;gb0bc3b147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2" name="Shape 3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3" name="Google Shape;3663;gb0bc3b147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4" name="Google Shape;3664;gb0bc3b147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0" name="Shape 3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1" name="Google Shape;3671;gb0bc3b147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2" name="Google Shape;3672;gb0bc3b147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8" name="Shape 3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9" name="Google Shape;3679;gb0bc3b147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0" name="Google Shape;3680;gb0bc3b147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6" name="Shape 3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7" name="Google Shape;3687;gb0bc3b147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8" name="Google Shape;3688;gb0bc3b147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4" name="Shape 3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5" name="Google Shape;3695;gb0bc3b147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6" name="Google Shape;3696;gb0bc3b147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6" name="Shape 3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7" name="Google Shape;3717;gb0bc3b147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8" name="Google Shape;3718;gb0bc3b147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5ced9665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5ced9665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1" name="Shape 3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2" name="Google Shape;3742;gb0bc3b147e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3" name="Google Shape;3743;gb0bc3b147e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6" name="Shape 3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7" name="Google Shape;3767;gb0bc3b147e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8" name="Google Shape;3768;gb0bc3b147e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2" name="Shape 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3" name="Google Shape;3793;gb0bc3b147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4" name="Google Shape;3794;gb0bc3b147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9" name="Shape 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0" name="Google Shape;3820;gb0bc3b147e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1" name="Google Shape;3821;gb0bc3b147e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7" name="Shape 3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8" name="Google Shape;3848;gb0bc3b147e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9" name="Google Shape;3849;gb0bc3b147e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6" name="Shape 3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7" name="Google Shape;3857;gb0bc3b147e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8" name="Google Shape;3858;gb0bc3b147e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5" name="Shape 3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6" name="Google Shape;3866;gb0bc3b147e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7" name="Google Shape;3867;gb0bc3b147e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9" name="Shape 3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" name="Google Shape;3890;gb0bc3b147e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1" name="Google Shape;3891;gb0bc3b147e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3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gb0bc3b147e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5" name="Google Shape;3915;gb0bc3b147e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7" name="Shape 3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8" name="Google Shape;3938;gb0bc3b147e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9" name="Google Shape;3939;gb0bc3b147e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a5ced9665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a5ced9665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4" name="Shape 3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5" name="Google Shape;3945;gb0bc3b147e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6" name="Google Shape;3946;gb0bc3b147e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3" name="Shape 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4" name="Google Shape;3954;gb0bc3b147e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5" name="Google Shape;3955;gb0bc3b147e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2" name="Shape 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3" name="Google Shape;3963;gb0bc3b147e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4" name="Google Shape;3964;gb0bc3b147e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a5ced9665e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a5ced9665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a5ced9665e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a5ced9665e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ce16319f8_0_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ce16319f8_0_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ce16319f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ace16319f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ace16319f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ace16319f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ace16319f8_0_1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ace16319f8_0_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ce16319f8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ce16319f8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ce16319f8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ce16319f8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ace16319f8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ace16319f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ce16319f8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ace16319f8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ce16319f8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ace16319f8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ace16319f8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ace16319f8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ace16319f8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ace16319f8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ce16319f8_0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ce16319f8_0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ace16319f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ace16319f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ace16319f8_0_1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ace16319f8_0_1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ace16319f8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ace16319f8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ace16319f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ace16319f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ace16319f8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ace16319f8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ace16319f8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ace16319f8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ace16319f8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ace16319f8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ace16319f8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ace16319f8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ace16319f8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ace16319f8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ad7ff6325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ad7ff6325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04b92013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04b92013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ace16319f8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ace16319f8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ace16319f8_0_10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ace16319f8_0_1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ace16319f8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ace16319f8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ace16319f8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ace16319f8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ace16319f8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ace16319f8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ace16319f8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ace16319f8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ace16319f8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ace16319f8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ace16319f8_0_6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ace16319f8_0_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ace16319f8_0_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ace16319f8_0_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ace16319f8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ace16319f8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0319b8627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0319b8627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ace16319f8_0_1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ace16319f8_0_1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ad7ff6325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ad7ff6325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d7ff6325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d7ff6325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ad7ff63257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ad7ff63257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ad7ff63257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ad7ff63257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ad7ff63257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ad7ff63257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ad7ff63257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ad7ff63257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ad7ff6325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ad7ff6325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ad7ff63257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ad7ff63257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ad7ff63257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ad7ff63257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ce16319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ce16319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ad7ff63257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ad7ff63257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ad7ff63257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ad7ff63257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ad7ff63257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ad7ff63257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gad7ff63257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" name="Google Shape;1347;gad7ff63257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ad7ff63257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ad7ff63257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ad7ff63257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ad7ff63257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ad7ff63257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" name="Google Shape;1490;gad7ff63257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ad7ff63257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ad7ff63257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ad7ff63257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ad7ff63257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7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ad7ff63257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ad7ff63257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ce16319f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ace16319f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gad7ff63257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gad7ff63257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8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ad7ff63257_0_8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ad7ff63257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gad7ff63257_0_9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" name="Google Shape;1798;gad7ff63257_0_9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gad7ff63257_0_10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6" name="Google Shape;1826;gad7ff63257_0_10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ad7ff63257_0_9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ad7ff63257_0_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gad7ff63257_0_9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" name="Google Shape;1884;gad7ff63257_0_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ad7ff63257_0_8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" name="Google Shape;1913;gad7ff63257_0_8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Google Shape;2002;gad7ff63257_0_1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3" name="Google Shape;2003;gad7ff63257_0_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9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gace16319f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1" name="Google Shape;2011;gace16319f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7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" name="Google Shape;2018;gad7ff63257_0_10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9" name="Google Shape;2019;gad7ff63257_0_10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5ced9665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5ced9665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5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" name="Google Shape;2026;gad7ff63257_0_1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7" name="Google Shape;2027;gad7ff63257_0_1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7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af0d3261a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af0d3261a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gaf0d3261a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1" name="Google Shape;2071;gaf0d3261a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gaf0d3261a5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3" name="Google Shape;2093;gaf0d3261a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gaf0d3261a5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7" name="Google Shape;2117;gaf0d3261a5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gaf0d3261a5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3" name="Google Shape;2143;gaf0d3261a5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af0d3261a5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Google Shape;2178;gaf0d3261a5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gaf0d3261a5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6" name="Google Shape;2216;gaf0d3261a5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4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af0d3261a5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af0d3261a5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gaf0d3261a5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" name="Google Shape;2296;gaf0d3261a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5ced966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5ced966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5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gaf0d3261a5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7" name="Google Shape;2337;gaf0d3261a5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8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" name="Google Shape;2379;gaf0d3261a5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0" name="Google Shape;2380;gaf0d3261a5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gad7ff63257_0_1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3" name="Google Shape;2423;gad7ff63257_0_1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1" name="Shape 2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2" name="Google Shape;2442;gad7ff63257_0_1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3" name="Google Shape;2443;gad7ff63257_0_1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9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" name="Google Shape;2460;gad7ff63257_0_1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1" name="Google Shape;2461;gad7ff63257_0_1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0" name="Shape 2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" name="Google Shape;2481;gb0319b8627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2" name="Google Shape;2482;gb0319b8627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1" name="Shape 2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2" name="Google Shape;2502;gad7ff63257_0_1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3" name="Google Shape;2503;gad7ff63257_0_1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3" name="Shape 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" name="Google Shape;2524;gad7ff63257_0_1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5" name="Google Shape;2525;gad7ff63257_0_1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1" name="Shape 2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" name="Google Shape;2532;gad7ff63257_0_1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3" name="Google Shape;2533;gad7ff63257_0_1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gaf0d3261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1" name="Google Shape;2541;gaf0d3261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2.jp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2.jp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2.jp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2.jp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2.jpg"/><Relationship Id="rId4" Type="http://schemas.openxmlformats.org/officeDocument/2006/relationships/image" Target="../media/image11.pn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2.jp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2.jp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2.jpg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2.jpg"/><Relationship Id="rId4" Type="http://schemas.openxmlformats.org/officeDocument/2006/relationships/image" Target="../media/image14.pn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9.xml"/><Relationship Id="rId3" Type="http://schemas.openxmlformats.org/officeDocument/2006/relationships/image" Target="../media/image2.jp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2.jpg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2.jpg"/><Relationship Id="rId4" Type="http://schemas.openxmlformats.org/officeDocument/2006/relationships/image" Target="../media/image13.pn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2.jpg"/><Relationship Id="rId4" Type="http://schemas.openxmlformats.org/officeDocument/2006/relationships/image" Target="../media/image6.png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2.jpg"/><Relationship Id="rId4" Type="http://schemas.openxmlformats.org/officeDocument/2006/relationships/image" Target="../media/image6.pn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2.pn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2.jp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2.jpg"/><Relationship Id="rId4" Type="http://schemas.openxmlformats.org/officeDocument/2006/relationships/image" Target="../media/image13.pn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2.jpg"/><Relationship Id="rId4" Type="http://schemas.openxmlformats.org/officeDocument/2006/relationships/image" Target="../media/image13.pn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2.jpg"/><Relationship Id="rId4" Type="http://schemas.openxmlformats.org/officeDocument/2006/relationships/image" Target="../media/image15.png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2.jpg"/><Relationship Id="rId4" Type="http://schemas.openxmlformats.org/officeDocument/2006/relationships/image" Target="../media/image15.pn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2.jpg"/><Relationship Id="rId4" Type="http://schemas.openxmlformats.org/officeDocument/2006/relationships/image" Target="../media/image15.pn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2.jpg"/><Relationship Id="rId4" Type="http://schemas.openxmlformats.org/officeDocument/2006/relationships/image" Target="../media/image15.png"/><Relationship Id="rId5" Type="http://schemas.openxmlformats.org/officeDocument/2006/relationships/image" Target="../media/image21.pn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Relationship Id="rId3" Type="http://schemas.openxmlformats.org/officeDocument/2006/relationships/image" Target="../media/image2.jpg"/><Relationship Id="rId4" Type="http://schemas.openxmlformats.org/officeDocument/2006/relationships/image" Target="../media/image19.png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2.jpg"/><Relationship Id="rId4" Type="http://schemas.openxmlformats.org/officeDocument/2006/relationships/image" Target="../media/image19.png"/><Relationship Id="rId5" Type="http://schemas.openxmlformats.org/officeDocument/2006/relationships/image" Target="../media/image16.pn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2.jp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2.jp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2.jp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2.xml"/><Relationship Id="rId3" Type="http://schemas.openxmlformats.org/officeDocument/2006/relationships/image" Target="../media/image2.jpg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3.xml"/><Relationship Id="rId3" Type="http://schemas.openxmlformats.org/officeDocument/2006/relationships/image" Target="../media/image2.jpg"/><Relationship Id="rId4" Type="http://schemas.openxmlformats.org/officeDocument/2006/relationships/image" Target="../media/image29.png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4.xml"/><Relationship Id="rId3" Type="http://schemas.openxmlformats.org/officeDocument/2006/relationships/image" Target="../media/image2.jpg"/><Relationship Id="rId4" Type="http://schemas.openxmlformats.org/officeDocument/2006/relationships/image" Target="../media/image29.png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5.xml"/><Relationship Id="rId3" Type="http://schemas.openxmlformats.org/officeDocument/2006/relationships/image" Target="../media/image2.jpg"/><Relationship Id="rId4" Type="http://schemas.openxmlformats.org/officeDocument/2006/relationships/image" Target="../media/image29.png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6.xml"/><Relationship Id="rId3" Type="http://schemas.openxmlformats.org/officeDocument/2006/relationships/image" Target="../media/image2.jpg"/><Relationship Id="rId4" Type="http://schemas.openxmlformats.org/officeDocument/2006/relationships/image" Target="../media/image29.png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7.xml"/><Relationship Id="rId3" Type="http://schemas.openxmlformats.org/officeDocument/2006/relationships/image" Target="../media/image2.jpg"/><Relationship Id="rId4" Type="http://schemas.openxmlformats.org/officeDocument/2006/relationships/image" Target="../media/image29.png"/><Relationship Id="rId5" Type="http://schemas.openxmlformats.org/officeDocument/2006/relationships/image" Target="../media/image18.png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8.xml"/><Relationship Id="rId3" Type="http://schemas.openxmlformats.org/officeDocument/2006/relationships/image" Target="../media/image2.jpg"/><Relationship Id="rId4" Type="http://schemas.openxmlformats.org/officeDocument/2006/relationships/image" Target="../media/image29.png"/><Relationship Id="rId5" Type="http://schemas.openxmlformats.org/officeDocument/2006/relationships/image" Target="../media/image25.png"/><Relationship Id="rId6" Type="http://schemas.openxmlformats.org/officeDocument/2006/relationships/image" Target="../media/image18.png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9.xml"/><Relationship Id="rId3" Type="http://schemas.openxmlformats.org/officeDocument/2006/relationships/image" Target="../media/image2.jpg"/><Relationship Id="rId4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0.xml"/><Relationship Id="rId3" Type="http://schemas.openxmlformats.org/officeDocument/2006/relationships/image" Target="../media/image2.jpg"/><Relationship Id="rId4" Type="http://schemas.openxmlformats.org/officeDocument/2006/relationships/image" Target="../media/image25.png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1.xml"/><Relationship Id="rId3" Type="http://schemas.openxmlformats.org/officeDocument/2006/relationships/image" Target="../media/image2.jpg"/><Relationship Id="rId4" Type="http://schemas.openxmlformats.org/officeDocument/2006/relationships/image" Target="../media/image23.png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2.xml"/><Relationship Id="rId3" Type="http://schemas.openxmlformats.org/officeDocument/2006/relationships/image" Target="../media/image2.jpg"/><Relationship Id="rId4" Type="http://schemas.openxmlformats.org/officeDocument/2006/relationships/image" Target="../media/image23.png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3.xml"/><Relationship Id="rId3" Type="http://schemas.openxmlformats.org/officeDocument/2006/relationships/image" Target="../media/image2.jpg"/><Relationship Id="rId4" Type="http://schemas.openxmlformats.org/officeDocument/2006/relationships/image" Target="../media/image23.png"/><Relationship Id="rId5" Type="http://schemas.openxmlformats.org/officeDocument/2006/relationships/image" Target="../media/image20.png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4.xml"/><Relationship Id="rId3" Type="http://schemas.openxmlformats.org/officeDocument/2006/relationships/image" Target="../media/image2.jpg"/><Relationship Id="rId4" Type="http://schemas.openxmlformats.org/officeDocument/2006/relationships/image" Target="../media/image20.png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5.xml"/><Relationship Id="rId3" Type="http://schemas.openxmlformats.org/officeDocument/2006/relationships/image" Target="../media/image2.jpg"/><Relationship Id="rId4" Type="http://schemas.openxmlformats.org/officeDocument/2006/relationships/image" Target="../media/image22.png"/></Relationships>
</file>

<file path=ppt/slides/_rels/slide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6.xml"/><Relationship Id="rId3" Type="http://schemas.openxmlformats.org/officeDocument/2006/relationships/image" Target="../media/image2.jpg"/><Relationship Id="rId4" Type="http://schemas.openxmlformats.org/officeDocument/2006/relationships/image" Target="../media/image20.png"/><Relationship Id="rId5" Type="http://schemas.openxmlformats.org/officeDocument/2006/relationships/image" Target="../media/image22.png"/></Relationships>
</file>

<file path=ppt/slides/_rels/slide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7.xml"/><Relationship Id="rId3" Type="http://schemas.openxmlformats.org/officeDocument/2006/relationships/image" Target="../media/image2.jpg"/><Relationship Id="rId4" Type="http://schemas.openxmlformats.org/officeDocument/2006/relationships/image" Target="../media/image20.png"/><Relationship Id="rId5" Type="http://schemas.openxmlformats.org/officeDocument/2006/relationships/image" Target="../media/image22.png"/><Relationship Id="rId6" Type="http://schemas.openxmlformats.org/officeDocument/2006/relationships/image" Target="../media/image29.png"/></Relationships>
</file>

<file path=ppt/slides/_rels/slide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8.xml"/><Relationship Id="rId3" Type="http://schemas.openxmlformats.org/officeDocument/2006/relationships/image" Target="../media/image24.png"/><Relationship Id="rId4" Type="http://schemas.openxmlformats.org/officeDocument/2006/relationships/image" Target="../media/image2.jpg"/><Relationship Id="rId5" Type="http://schemas.openxmlformats.org/officeDocument/2006/relationships/image" Target="../media/image22.png"/><Relationship Id="rId6" Type="http://schemas.openxmlformats.org/officeDocument/2006/relationships/image" Target="../media/image29.png"/></Relationships>
</file>

<file path=ppt/slides/_rels/slide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9.xml"/><Relationship Id="rId3" Type="http://schemas.openxmlformats.org/officeDocument/2006/relationships/image" Target="../media/image26.png"/><Relationship Id="rId4" Type="http://schemas.openxmlformats.org/officeDocument/2006/relationships/image" Target="../media/image2.jpg"/><Relationship Id="rId5" Type="http://schemas.openxmlformats.org/officeDocument/2006/relationships/image" Target="../media/image20.png"/><Relationship Id="rId6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32.png"/><Relationship Id="rId6" Type="http://schemas.openxmlformats.org/officeDocument/2006/relationships/image" Target="../media/image3.png"/></Relationships>
</file>

<file path=ppt/slides/_rels/slide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0.xml"/><Relationship Id="rId3" Type="http://schemas.openxmlformats.org/officeDocument/2006/relationships/image" Target="../media/image27.png"/><Relationship Id="rId4" Type="http://schemas.openxmlformats.org/officeDocument/2006/relationships/image" Target="../media/image2.jpg"/><Relationship Id="rId5" Type="http://schemas.openxmlformats.org/officeDocument/2006/relationships/image" Target="../media/image20.png"/><Relationship Id="rId6" Type="http://schemas.openxmlformats.org/officeDocument/2006/relationships/image" Target="../media/image29.png"/></Relationships>
</file>

<file path=ppt/slides/_rels/slide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1.xml"/><Relationship Id="rId3" Type="http://schemas.openxmlformats.org/officeDocument/2006/relationships/image" Target="../media/image2.jpg"/></Relationships>
</file>

<file path=ppt/slides/_rels/slide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2.xml"/><Relationship Id="rId3" Type="http://schemas.openxmlformats.org/officeDocument/2006/relationships/image" Target="../media/image2.jpg"/></Relationships>
</file>

<file path=ppt/slides/_rels/slide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3.xml"/><Relationship Id="rId3" Type="http://schemas.openxmlformats.org/officeDocument/2006/relationships/image" Target="../media/image2.jpg"/></Relationships>
</file>

<file path=ppt/slides/_rels/slide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.xml"/><Relationship Id="rId3" Type="http://schemas.openxmlformats.org/officeDocument/2006/relationships/image" Target="../media/image2.jpg"/></Relationships>
</file>

<file path=ppt/slides/_rels/slide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5.xml"/><Relationship Id="rId3" Type="http://schemas.openxmlformats.org/officeDocument/2006/relationships/image" Target="../media/image2.jpg"/></Relationships>
</file>

<file path=ppt/slides/_rels/slide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.xml"/><Relationship Id="rId3" Type="http://schemas.openxmlformats.org/officeDocument/2006/relationships/image" Target="../media/image2.jpg"/></Relationships>
</file>

<file path=ppt/slides/_rels/slide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.xml"/><Relationship Id="rId3" Type="http://schemas.openxmlformats.org/officeDocument/2006/relationships/image" Target="../media/image2.jpg"/></Relationships>
</file>

<file path=ppt/slides/_rels/slide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8.xml"/><Relationship Id="rId3" Type="http://schemas.openxmlformats.org/officeDocument/2006/relationships/image" Target="../media/image2.jpg"/></Relationships>
</file>

<file path=ppt/slides/_rels/slide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9.xml"/><Relationship Id="rId3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0.xml"/><Relationship Id="rId3" Type="http://schemas.openxmlformats.org/officeDocument/2006/relationships/image" Target="../media/image2.jpg"/></Relationships>
</file>

<file path=ppt/slides/_rels/slide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1.xml"/><Relationship Id="rId3" Type="http://schemas.openxmlformats.org/officeDocument/2006/relationships/image" Target="../media/image2.jpg"/></Relationships>
</file>

<file path=ppt/slides/_rels/slide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2.xml"/><Relationship Id="rId3" Type="http://schemas.openxmlformats.org/officeDocument/2006/relationships/image" Target="../media/image2.jpg"/></Relationships>
</file>

<file path=ppt/slides/_rels/slide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3.xml"/><Relationship Id="rId3" Type="http://schemas.openxmlformats.org/officeDocument/2006/relationships/image" Target="../media/image2.jpg"/></Relationships>
</file>

<file path=ppt/slides/_rels/slide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4.xml"/><Relationship Id="rId3" Type="http://schemas.openxmlformats.org/officeDocument/2006/relationships/image" Target="../media/image2.jpg"/><Relationship Id="rId4" Type="http://schemas.openxmlformats.org/officeDocument/2006/relationships/image" Target="../media/image28.png"/></Relationships>
</file>

<file path=ppt/slides/_rels/slide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5.xml"/><Relationship Id="rId3" Type="http://schemas.openxmlformats.org/officeDocument/2006/relationships/image" Target="../media/image2.jpg"/><Relationship Id="rId4" Type="http://schemas.openxmlformats.org/officeDocument/2006/relationships/image" Target="../media/image30.png"/></Relationships>
</file>

<file path=ppt/slides/_rels/slide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6.xml"/><Relationship Id="rId3" Type="http://schemas.openxmlformats.org/officeDocument/2006/relationships/image" Target="../media/image2.jpg"/></Relationships>
</file>

<file path=ppt/slides/_rels/slide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7.xml"/><Relationship Id="rId3" Type="http://schemas.openxmlformats.org/officeDocument/2006/relationships/image" Target="../media/image2.jpg"/></Relationships>
</file>

<file path=ppt/slides/_rels/slide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8.xml"/><Relationship Id="rId3" Type="http://schemas.openxmlformats.org/officeDocument/2006/relationships/image" Target="../media/image2.jpg"/></Relationships>
</file>

<file path=ppt/slides/_rels/slide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.xml"/><Relationship Id="rId3" Type="http://schemas.openxmlformats.org/officeDocument/2006/relationships/image" Target="../media/image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/Relationships>
</file>

<file path=ppt/slides/_rels/slide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0.xml"/><Relationship Id="rId3" Type="http://schemas.openxmlformats.org/officeDocument/2006/relationships/image" Target="../media/image2.jpg"/><Relationship Id="rId4" Type="http://schemas.openxmlformats.org/officeDocument/2006/relationships/image" Target="../media/image31.png"/></Relationships>
</file>

<file path=ppt/slides/_rels/slide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1.xml"/><Relationship Id="rId3" Type="http://schemas.openxmlformats.org/officeDocument/2006/relationships/image" Target="../media/image2.jpg"/><Relationship Id="rId4" Type="http://schemas.openxmlformats.org/officeDocument/2006/relationships/image" Target="../media/image31.png"/></Relationships>
</file>

<file path=ppt/slides/_rels/slide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.xml"/><Relationship Id="rId3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.jp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.jp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2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2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2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.jp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2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2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2.jp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2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2.jp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2.jp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.jp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2.jp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2.jp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2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2.jp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2.jp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2.jp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2.jp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2.jp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2.jp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2.jp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2.jp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2.jp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2.jp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2.jp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2.jp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2.jp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2.jp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2.jp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2.jp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2.jp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2.jp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2.jp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2.jp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2.jp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atermark.jpg" id="56" name="Google Shape;56;p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" name="Google Shape;57;p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1960s: Alexey Chervonenkis and Vladimir Vapnik begin the development of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8" name="Google Shape;128;p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9" name="Google Shape;129;p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  <p:pic>
        <p:nvPicPr>
          <p:cNvPr id="131" name="Google Shape;13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2423" y="2748698"/>
            <a:ext cx="1479675" cy="20010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0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" name="Google Shape;2551;p11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2" name="Google Shape;2552;p11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briefly go over some of the general mathematics of SVM and how it is related to the Scikit-Learn class calls.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We’ll begin with a brief review of using margin based classifiers, and how they can be described with equations.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Note: Feel free to consider this an “optional” lecture.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53" name="Google Shape;2553;p11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54" name="Google Shape;2554;p11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8" name="Shape 2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9" name="Google Shape;2559;p11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0" name="Google Shape;2560;p11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Relative Reading: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Background in Chapter 9 of ISLR.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comprehensive overview of everything discussed, check out: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2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■"/>
            </a:pP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Cortes, Corinna; Vapnik, Vladimir N. (1995). "Support-vector networks". Machine Learning.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61" name="Google Shape;2561;p1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62" name="Google Shape;2562;p1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1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8" name="Google Shape;2568;p1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Hyperplanes Defined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69" name="Google Shape;2569;p1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70" name="Google Shape;2570;p1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571" name="Google Shape;2571;p114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2" name="Google Shape;2572;p114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3" name="Google Shape;2573;p114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7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" name="Google Shape;2578;p1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9" name="Google Shape;2579;p1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Hyperplanes Defined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80" name="Google Shape;2580;p1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81" name="Google Shape;2581;p1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582" name="Google Shape;2582;p115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3" name="Google Shape;2583;p115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4" name="Google Shape;2584;p115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85" name="Google Shape;2585;p115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9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p1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1" name="Google Shape;2591;p1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Hyperplanes Defined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92" name="Google Shape;2592;p1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93" name="Google Shape;2593;p1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594" name="Google Shape;2594;p116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5" name="Google Shape;2595;p116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6" name="Google Shape;2596;p116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97" name="Google Shape;2597;p116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98" name="Google Shape;2598;p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462" y="2054975"/>
            <a:ext cx="3241826" cy="5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2" name="Shape 2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" name="Google Shape;2603;p11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4" name="Google Shape;2604;p11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Hyperplanes Defined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05" name="Google Shape;2605;p1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06" name="Google Shape;2606;p1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07" name="Google Shape;2607;p117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8" name="Google Shape;2608;p117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9" name="Google Shape;2609;p117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10" name="Google Shape;2610;p117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1" name="Google Shape;2611;p117"/>
          <p:cNvSpPr/>
          <p:nvPr/>
        </p:nvSpPr>
        <p:spPr>
          <a:xfrm>
            <a:off x="1566675" y="2678925"/>
            <a:ext cx="401400" cy="629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12" name="Google Shape;2612;p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24" y="3392459"/>
            <a:ext cx="4937624" cy="595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3" name="Google Shape;2613;p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462" y="2054975"/>
            <a:ext cx="3241826" cy="5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7" name="Shape 2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8" name="Google Shape;2618;p11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9" name="Google Shape;2619;p11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20" name="Google Shape;2620;p1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21" name="Google Shape;2621;p1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22" name="Google Shape;2622;p118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3" name="Google Shape;2623;p118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4" name="Google Shape;2624;p118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25" name="Google Shape;2625;p118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9" name="Shape 2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" name="Google Shape;2630;p119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31" name="Google Shape;2631;p119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32" name="Google Shape;2632;p1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3" name="Google Shape;2633;p119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34" name="Google Shape;2634;p1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35" name="Google Shape;2635;p1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36" name="Google Shape;2636;p119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7" name="Google Shape;2637;p119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8" name="Google Shape;2638;p119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39" name="Google Shape;2639;p119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3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p120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45" name="Google Shape;2645;p1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6" name="Google Shape;2646;p120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47" name="Google Shape;2647;p1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48" name="Google Shape;2648;p1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49" name="Google Shape;2649;p120"/>
          <p:cNvSpPr/>
          <p:nvPr/>
        </p:nvSpPr>
        <p:spPr>
          <a:xfrm>
            <a:off x="5338200" y="1733825"/>
            <a:ext cx="3657600" cy="207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0" name="Google Shape;2650;p120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1" name="Google Shape;2651;p120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52" name="Google Shape;2652;p120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53" name="Google Shape;2653;p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07150"/>
            <a:ext cx="4726951" cy="54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7" name="Shape 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8" name="Google Shape;2658;p121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59" name="Google Shape;2659;p1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0" name="Google Shape;2660;p121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61" name="Google Shape;2661;p1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62" name="Google Shape;2662;p1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63" name="Google Shape;2663;p121"/>
          <p:cNvSpPr/>
          <p:nvPr/>
        </p:nvSpPr>
        <p:spPr>
          <a:xfrm>
            <a:off x="5338200" y="1733825"/>
            <a:ext cx="3657600" cy="20829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4" name="Google Shape;2664;p121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5" name="Google Shape;2665;p121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66" name="Google Shape;2666;p121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67" name="Google Shape;2667;p1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983000"/>
            <a:ext cx="4726951" cy="54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8" name="Google Shape;2668;p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261" y="3069250"/>
            <a:ext cx="4753226" cy="48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Published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Generalized Portrait Algorithm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 for image analysis by computers.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8" name="Google Shape;138;p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9" name="Google Shape;139;p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  <p:pic>
        <p:nvPicPr>
          <p:cNvPr id="141" name="Google Shape;14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2423" y="2748698"/>
            <a:ext cx="1479675" cy="20010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2" name="Shape 2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3" name="Google Shape;2673;p122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74" name="Google Shape;2674;p122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75" name="Google Shape;2675;p1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6" name="Google Shape;2676;p122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77" name="Google Shape;2677;p1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78" name="Google Shape;2678;p1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9" name="Google Shape;2679;p122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0" name="Google Shape;2680;p122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1" name="Google Shape;2681;p122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82" name="Google Shape;2682;p122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83" name="Google Shape;2683;p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251" y="3069250"/>
            <a:ext cx="4225474" cy="43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4" name="Google Shape;2684;p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250" y="2587450"/>
            <a:ext cx="4178182" cy="4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8" name="Shape 2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9" name="Google Shape;2689;p123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90" name="Google Shape;2690;p123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91" name="Google Shape;2691;p1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2" name="Google Shape;2692;p123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Points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93" name="Google Shape;2693;p1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94" name="Google Shape;2694;p1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95" name="Google Shape;2695;p123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6" name="Google Shape;2696;p123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7" name="Google Shape;2697;p123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98" name="Google Shape;2698;p123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9" name="Google Shape;2699;p123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0" name="Google Shape;2700;p123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1" name="Google Shape;2701;p123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2" name="Google Shape;2702;p123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3" name="Google Shape;2703;p123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4" name="Google Shape;2704;p123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5" name="Google Shape;2705;p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200148"/>
            <a:ext cx="3922375" cy="15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9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124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11" name="Google Shape;2711;p124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12" name="Google Shape;2712;p1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3" name="Google Shape;2713;p124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14" name="Google Shape;2714;p1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15" name="Google Shape;2715;p1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16" name="Google Shape;2716;p124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7" name="Google Shape;2717;p124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8" name="Google Shape;2718;p124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19" name="Google Shape;2719;p124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0" name="Google Shape;2720;p124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1" name="Google Shape;2721;p124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2" name="Google Shape;2722;p124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3" name="Google Shape;2723;p124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4" name="Google Shape;2724;p124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5" name="Google Shape;2725;p124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26" name="Google Shape;2726;p124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727" name="Google Shape;2727;p124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728" name="Google Shape;2728;p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2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3" name="Google Shape;2733;p125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34" name="Google Shape;2734;p125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35" name="Google Shape;2735;p1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6" name="Google Shape;2736;p125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37" name="Google Shape;2737;p1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38" name="Google Shape;2738;p1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39" name="Google Shape;2739;p125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0" name="Google Shape;2740;p125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1" name="Google Shape;2741;p125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42" name="Google Shape;2742;p125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3" name="Google Shape;2743;p125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4" name="Google Shape;2744;p125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5" name="Google Shape;2745;p125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6" name="Google Shape;2746;p125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7" name="Google Shape;2747;p125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8" name="Google Shape;2748;p125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49" name="Google Shape;2749;p125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750" name="Google Shape;2750;p125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751" name="Google Shape;2751;p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2" name="Google Shape;2752;p125"/>
          <p:cNvSpPr/>
          <p:nvPr/>
        </p:nvSpPr>
        <p:spPr>
          <a:xfrm>
            <a:off x="2487250" y="2846450"/>
            <a:ext cx="374400" cy="307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53" name="Google Shape;2753;p125"/>
          <p:cNvCxnSpPr/>
          <p:nvPr/>
        </p:nvCxnSpPr>
        <p:spPr>
          <a:xfrm flipH="1">
            <a:off x="6476800" y="2061850"/>
            <a:ext cx="415500" cy="4923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p126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59" name="Google Shape;2759;p126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60" name="Google Shape;2760;p1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1" name="Google Shape;2761;p126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62" name="Google Shape;2762;p1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63" name="Google Shape;2763;p1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64" name="Google Shape;2764;p126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5" name="Google Shape;2765;p126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6" name="Google Shape;2766;p126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67" name="Google Shape;2767;p126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8" name="Google Shape;2768;p126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9" name="Google Shape;2769;p126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0" name="Google Shape;2770;p126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1" name="Google Shape;2771;p126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2" name="Google Shape;2772;p126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3" name="Google Shape;2773;p126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74" name="Google Shape;2774;p126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775" name="Google Shape;2775;p126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776" name="Google Shape;2776;p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7" name="Google Shape;2777;p1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8" name="Google Shape;2778;p1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2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p127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84" name="Google Shape;2784;p127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85" name="Google Shape;2785;p1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6" name="Google Shape;2786;p127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87" name="Google Shape;2787;p1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88" name="Google Shape;2788;p1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89" name="Google Shape;2789;p127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0" name="Google Shape;2790;p127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91" name="Google Shape;2791;p127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92" name="Google Shape;2792;p127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3" name="Google Shape;2793;p127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4" name="Google Shape;2794;p127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5" name="Google Shape;2795;p127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6" name="Google Shape;2796;p127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7" name="Google Shape;2797;p127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8" name="Google Shape;2798;p127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99" name="Google Shape;2799;p127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00" name="Google Shape;2800;p127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801" name="Google Shape;2801;p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2" name="Google Shape;2802;p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3" name="Google Shape;2803;p1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4" name="Google Shape;2804;p1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8" name="Shape 2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9" name="Google Shape;2809;p128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10" name="Google Shape;2810;p128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11" name="Google Shape;2811;p1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2" name="Google Shape;2812;p128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13" name="Google Shape;2813;p1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14" name="Google Shape;2814;p1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15" name="Google Shape;2815;p128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6" name="Google Shape;2816;p128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7" name="Google Shape;2817;p128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18" name="Google Shape;2818;p128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9" name="Google Shape;2819;p128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0" name="Google Shape;2820;p128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1" name="Google Shape;2821;p128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2" name="Google Shape;2822;p128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128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4" name="Google Shape;2824;p128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25" name="Google Shape;2825;p128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26" name="Google Shape;2826;p128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827" name="Google Shape;2827;p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8" name="Google Shape;2828;p1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9" name="Google Shape;2829;p1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0" name="Google Shape;2830;p1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31" name="Google Shape;2831;p128"/>
          <p:cNvSpPr/>
          <p:nvPr/>
        </p:nvSpPr>
        <p:spPr>
          <a:xfrm>
            <a:off x="6230775" y="4195125"/>
            <a:ext cx="1809900" cy="456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2" name="Google Shape;2832;p128"/>
          <p:cNvSpPr/>
          <p:nvPr/>
        </p:nvSpPr>
        <p:spPr>
          <a:xfrm>
            <a:off x="1095457" y="1751050"/>
            <a:ext cx="2796300" cy="1058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6" name="Shape 2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7" name="Google Shape;2837;p129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38" name="Google Shape;2838;p129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39" name="Google Shape;2839;p1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0" name="Google Shape;2840;p129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41" name="Google Shape;2841;p1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42" name="Google Shape;2842;p1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43" name="Google Shape;2843;p129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4" name="Google Shape;2844;p129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5" name="Google Shape;2845;p129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46" name="Google Shape;2846;p129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7" name="Google Shape;2847;p129"/>
          <p:cNvSpPr/>
          <p:nvPr/>
        </p:nvSpPr>
        <p:spPr>
          <a:xfrm rot="10800000">
            <a:off x="6476891" y="1743988"/>
            <a:ext cx="2528184" cy="1902437"/>
          </a:xfrm>
          <a:custGeom>
            <a:rect b="b" l="l" r="r" t="t"/>
            <a:pathLst>
              <a:path extrusionOk="0" h="83486" w="113639">
                <a:moveTo>
                  <a:pt x="615" y="0"/>
                </a:moveTo>
                <a:lnTo>
                  <a:pt x="113639" y="83486"/>
                </a:lnTo>
                <a:lnTo>
                  <a:pt x="0" y="8287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</p:sp>
      <p:sp>
        <p:nvSpPr>
          <p:cNvPr id="2848" name="Google Shape;2848;p129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9" name="Google Shape;2849;p129"/>
          <p:cNvSpPr/>
          <p:nvPr/>
        </p:nvSpPr>
        <p:spPr>
          <a:xfrm>
            <a:off x="5333350" y="1749025"/>
            <a:ext cx="2840975" cy="2082558"/>
          </a:xfrm>
          <a:custGeom>
            <a:rect b="b" l="l" r="r" t="t"/>
            <a:pathLst>
              <a:path extrusionOk="0" h="83486" w="113639">
                <a:moveTo>
                  <a:pt x="615" y="0"/>
                </a:moveTo>
                <a:lnTo>
                  <a:pt x="113639" y="83486"/>
                </a:lnTo>
                <a:lnTo>
                  <a:pt x="0" y="8287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</p:sp>
      <p:sp>
        <p:nvSpPr>
          <p:cNvPr id="2850" name="Google Shape;2850;p129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1" name="Google Shape;2851;p129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2" name="Google Shape;2852;p129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3" name="Google Shape;2853;p129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4" name="Google Shape;2854;p129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55" name="Google Shape;2855;p129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56" name="Google Shape;2856;p129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857" name="Google Shape;2857;p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8" name="Google Shape;2858;p1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9" name="Google Shape;2859;p1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0" name="Google Shape;2860;p1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61" name="Google Shape;2861;p129"/>
          <p:cNvSpPr/>
          <p:nvPr/>
        </p:nvSpPr>
        <p:spPr>
          <a:xfrm>
            <a:off x="1042425" y="4225950"/>
            <a:ext cx="5085900" cy="521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5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p130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67" name="Google Shape;2867;p130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68" name="Google Shape;2868;p1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9" name="Google Shape;2869;p130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70" name="Google Shape;2870;p1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71" name="Google Shape;2871;p1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72" name="Google Shape;2872;p130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3" name="Google Shape;2873;p130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4" name="Google Shape;2874;p130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75" name="Google Shape;2875;p130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6" name="Google Shape;2876;p130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7" name="Google Shape;2877;p130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8" name="Google Shape;2878;p130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9" name="Google Shape;2879;p130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0" name="Google Shape;2880;p130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1" name="Google Shape;2881;p130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82" name="Google Shape;2882;p130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83" name="Google Shape;2883;p130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884" name="Google Shape;2884;p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5" name="Google Shape;2885;p1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6" name="Google Shape;2886;p1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7" name="Google Shape;2887;p1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8" name="Google Shape;2888;p130"/>
          <p:cNvSpPr/>
          <p:nvPr/>
        </p:nvSpPr>
        <p:spPr>
          <a:xfrm>
            <a:off x="2200075" y="3397175"/>
            <a:ext cx="1271700" cy="799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2" name="Shape 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3" name="Google Shape;2893;p131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94" name="Google Shape;2894;p131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95" name="Google Shape;2895;p1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96" name="Google Shape;2896;p131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97" name="Google Shape;2897;p1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98" name="Google Shape;2898;p1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99" name="Google Shape;2899;p131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0" name="Google Shape;2900;p131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1" name="Google Shape;2901;p131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02" name="Google Shape;2902;p131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3" name="Google Shape;2903;p131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4" name="Google Shape;2904;p131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5" name="Google Shape;2905;p131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6" name="Google Shape;2906;p131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7" name="Google Shape;2907;p131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08" name="Google Shape;2908;p131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909" name="Google Shape;2909;p131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910" name="Google Shape;2910;p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1" name="Google Shape;2911;p131"/>
          <p:cNvPicPr preferRelativeResize="0"/>
          <p:nvPr/>
        </p:nvPicPr>
        <p:blipFill rotWithShape="1">
          <a:blip r:embed="rId5">
            <a:alphaModFix/>
          </a:blip>
          <a:srcRect b="0" l="0" r="36467" t="0"/>
          <a:stretch/>
        </p:blipFill>
        <p:spPr>
          <a:xfrm>
            <a:off x="1073700" y="4171425"/>
            <a:ext cx="4408351" cy="509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12" name="Google Shape;2912;p131"/>
          <p:cNvSpPr/>
          <p:nvPr/>
        </p:nvSpPr>
        <p:spPr>
          <a:xfrm>
            <a:off x="2200075" y="3397175"/>
            <a:ext cx="1271700" cy="799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13" name="Google Shape;2913;p131"/>
          <p:cNvCxnSpPr>
            <a:endCxn id="2903" idx="3"/>
          </p:cNvCxnSpPr>
          <p:nvPr/>
        </p:nvCxnSpPr>
        <p:spPr>
          <a:xfrm flipH="1" rot="10800000">
            <a:off x="7174192" y="2214294"/>
            <a:ext cx="359400" cy="3963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4" name="Google Shape;2914;p131"/>
          <p:cNvCxnSpPr>
            <a:endCxn id="2905" idx="3"/>
          </p:cNvCxnSpPr>
          <p:nvPr/>
        </p:nvCxnSpPr>
        <p:spPr>
          <a:xfrm flipH="1" rot="10800000">
            <a:off x="7620517" y="2305044"/>
            <a:ext cx="538200" cy="6336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5" name="Google Shape;2915;p131"/>
          <p:cNvCxnSpPr>
            <a:endCxn id="2916" idx="3"/>
          </p:cNvCxnSpPr>
          <p:nvPr/>
        </p:nvCxnSpPr>
        <p:spPr>
          <a:xfrm flipH="1" rot="10800000">
            <a:off x="7635817" y="2746919"/>
            <a:ext cx="193800" cy="2226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7" name="Google Shape;2917;p131"/>
          <p:cNvCxnSpPr>
            <a:endCxn id="2904" idx="7"/>
          </p:cNvCxnSpPr>
          <p:nvPr/>
        </p:nvCxnSpPr>
        <p:spPr>
          <a:xfrm flipH="1">
            <a:off x="6281367" y="2205279"/>
            <a:ext cx="313500" cy="3405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8" name="Google Shape;2918;p131"/>
          <p:cNvCxnSpPr>
            <a:endCxn id="2907" idx="7"/>
          </p:cNvCxnSpPr>
          <p:nvPr/>
        </p:nvCxnSpPr>
        <p:spPr>
          <a:xfrm flipH="1">
            <a:off x="6281367" y="2497679"/>
            <a:ext cx="708300" cy="7794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9" name="Google Shape;2919;p131"/>
          <p:cNvCxnSpPr>
            <a:endCxn id="2906" idx="7"/>
          </p:cNvCxnSpPr>
          <p:nvPr/>
        </p:nvCxnSpPr>
        <p:spPr>
          <a:xfrm flipH="1">
            <a:off x="6927042" y="2631154"/>
            <a:ext cx="247200" cy="2811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6" name="Google Shape;2916;p131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1964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Aizerman, Braverman, and Rozonoer, publish 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“Theoretical Foundations of the Potential Function Method”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in Pattern Recognition Learning.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Introduces the geometrical interpretation of the kernels as inner products in a feature space.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8" name="Google Shape;148;p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9" name="Google Shape;149;p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132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25" name="Google Shape;2925;p132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26" name="Google Shape;2926;p13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7" name="Google Shape;2927;p132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928" name="Google Shape;2928;p1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929" name="Google Shape;2929;p1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30" name="Google Shape;2930;p132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132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32" name="Google Shape;2932;p132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33" name="Google Shape;2933;p132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4" name="Google Shape;2934;p132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132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132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7" name="Google Shape;2937;p132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8" name="Google Shape;2938;p132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9" name="Google Shape;2939;p132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40" name="Google Shape;2940;p132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941" name="Google Shape;2941;p132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942" name="Google Shape;2942;p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3" name="Google Shape;2943;p1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4" name="Google Shape;2944;p1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5" name="Google Shape;2945;p1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133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51" name="Google Shape;2951;p133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52" name="Google Shape;2952;p1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3" name="Google Shape;2953;p133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954" name="Google Shape;2954;p1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955" name="Google Shape;2955;p1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56" name="Google Shape;2956;p133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7" name="Google Shape;2957;p133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8" name="Google Shape;2958;p133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59" name="Google Shape;2959;p133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60" name="Google Shape;2960;p133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1" name="Google Shape;2961;p133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2" name="Google Shape;2962;p133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3" name="Google Shape;2963;p133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4" name="Google Shape;2964;p133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5" name="Google Shape;2965;p133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66" name="Google Shape;2966;p133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967" name="Google Shape;2967;p133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968" name="Google Shape;2968;p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9" name="Google Shape;2969;p133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0" name="Google Shape;2970;p133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1" name="Google Shape;2971;p133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2" name="Google Shape;2972;p133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3" name="Google Shape;2973;p133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4" name="Google Shape;2974;p133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5" name="Google Shape;2975;p133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6" name="Google Shape;2976;p133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7" name="Google Shape;2977;p133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8" name="Google Shape;2978;p133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9" name="Google Shape;2979;p133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3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p134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85" name="Google Shape;2985;p134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86" name="Google Shape;2986;p1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7" name="Google Shape;2987;p134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988" name="Google Shape;2988;p1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989" name="Google Shape;2989;p1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90" name="Google Shape;2990;p134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1" name="Google Shape;2991;p134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2" name="Google Shape;2992;p134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93" name="Google Shape;2993;p134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4" name="Google Shape;2994;p134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5" name="Google Shape;2995;p134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6" name="Google Shape;2996;p134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7" name="Google Shape;2997;p134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8" name="Google Shape;2998;p134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9" name="Google Shape;2999;p134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00" name="Google Shape;3000;p134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001" name="Google Shape;3001;p134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3002" name="Google Shape;3002;p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03" name="Google Shape;3003;p134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4" name="Google Shape;3004;p134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5" name="Google Shape;3005;p134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6" name="Google Shape;3006;p134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7" name="Google Shape;3007;p134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8" name="Google Shape;3008;p134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9" name="Google Shape;3009;p134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0" name="Google Shape;3010;p134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134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134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3" name="Google Shape;3013;p134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4" name="Google Shape;3014;p134"/>
          <p:cNvSpPr/>
          <p:nvPr/>
        </p:nvSpPr>
        <p:spPr>
          <a:xfrm rot="2701847">
            <a:off x="5670143" y="1838292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5" name="Google Shape;3015;p134"/>
          <p:cNvSpPr/>
          <p:nvPr/>
        </p:nvSpPr>
        <p:spPr>
          <a:xfrm rot="2701847">
            <a:off x="7060918" y="2443667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9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Google Shape;3020;p135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21" name="Google Shape;3021;p135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22" name="Google Shape;3022;p1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3" name="Google Shape;3023;p135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024" name="Google Shape;3024;p1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025" name="Google Shape;3025;p1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026" name="Google Shape;3026;p135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7" name="Google Shape;3027;p135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8" name="Google Shape;3028;p135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29" name="Google Shape;3029;p135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30" name="Google Shape;3030;p135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135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135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3" name="Google Shape;3033;p135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4" name="Google Shape;3034;p135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5" name="Google Shape;3035;p135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6" name="Google Shape;3036;p135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037" name="Google Shape;3037;p135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038" name="Google Shape;3038;p135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9" name="Google Shape;3039;p135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0" name="Google Shape;3040;p135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1" name="Google Shape;3041;p135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2" name="Google Shape;3042;p135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3" name="Google Shape;3043;p135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135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135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135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7" name="Google Shape;3047;p135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8" name="Google Shape;3048;p135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9" name="Google Shape;3049;p135"/>
          <p:cNvSpPr/>
          <p:nvPr/>
        </p:nvSpPr>
        <p:spPr>
          <a:xfrm rot="2701847">
            <a:off x="5670143" y="1838292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0" name="Google Shape;3050;p135"/>
          <p:cNvSpPr/>
          <p:nvPr/>
        </p:nvSpPr>
        <p:spPr>
          <a:xfrm rot="2701847">
            <a:off x="7060918" y="2443667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51" name="Google Shape;3051;p135"/>
          <p:cNvPicPr preferRelativeResize="0"/>
          <p:nvPr/>
        </p:nvPicPr>
        <p:blipFill rotWithShape="1">
          <a:blip r:embed="rId4">
            <a:alphaModFix/>
          </a:blip>
          <a:srcRect b="44854" l="0" r="53987" t="0"/>
          <a:stretch/>
        </p:blipFill>
        <p:spPr>
          <a:xfrm>
            <a:off x="379975" y="1762100"/>
            <a:ext cx="2796299" cy="163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136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57" name="Google Shape;3057;p136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58" name="Google Shape;3058;p1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59" name="Google Shape;3059;p136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060" name="Google Shape;3060;p1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061" name="Google Shape;3061;p1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062" name="Google Shape;3062;p136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136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4" name="Google Shape;3064;p136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65" name="Google Shape;3065;p136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66" name="Google Shape;3066;p136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7" name="Google Shape;3067;p136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8" name="Google Shape;3068;p136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9" name="Google Shape;3069;p136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0" name="Google Shape;3070;p136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1" name="Google Shape;3071;p136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72" name="Google Shape;3072;p136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073" name="Google Shape;3073;p136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074" name="Google Shape;3074;p136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5" name="Google Shape;3075;p136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6" name="Google Shape;3076;p136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7" name="Google Shape;3077;p136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8" name="Google Shape;3078;p136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9" name="Google Shape;3079;p136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0" name="Google Shape;3080;p136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1" name="Google Shape;3081;p136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2" name="Google Shape;3082;p136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3" name="Google Shape;3083;p136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4" name="Google Shape;3084;p136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85" name="Google Shape;3085;p136"/>
          <p:cNvPicPr preferRelativeResize="0"/>
          <p:nvPr/>
        </p:nvPicPr>
        <p:blipFill rotWithShape="1">
          <a:blip r:embed="rId4">
            <a:alphaModFix/>
          </a:blip>
          <a:srcRect b="44854" l="0" r="53987" t="0"/>
          <a:stretch/>
        </p:blipFill>
        <p:spPr>
          <a:xfrm>
            <a:off x="379975" y="1762100"/>
            <a:ext cx="2796299" cy="163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6" name="Google Shape;3086;p136"/>
          <p:cNvPicPr preferRelativeResize="0"/>
          <p:nvPr/>
        </p:nvPicPr>
        <p:blipFill rotWithShape="1">
          <a:blip r:embed="rId4">
            <a:alphaModFix/>
          </a:blip>
          <a:srcRect b="0" l="0" r="58322" t="70213"/>
          <a:stretch/>
        </p:blipFill>
        <p:spPr>
          <a:xfrm>
            <a:off x="401950" y="3429625"/>
            <a:ext cx="2087227" cy="72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7" name="Google Shape;3087;p136"/>
          <p:cNvPicPr preferRelativeResize="0"/>
          <p:nvPr/>
        </p:nvPicPr>
        <p:blipFill rotWithShape="1">
          <a:blip r:embed="rId4">
            <a:alphaModFix/>
          </a:blip>
          <a:srcRect b="27877" l="0" r="0" t="55144"/>
          <a:stretch/>
        </p:blipFill>
        <p:spPr>
          <a:xfrm>
            <a:off x="353825" y="4245013"/>
            <a:ext cx="5658999" cy="46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1" name="Shape 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" name="Google Shape;3092;p137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93" name="Google Shape;3093;p137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94" name="Google Shape;3094;p1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5" name="Google Shape;3095;p137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096" name="Google Shape;3096;p1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097" name="Google Shape;3097;p1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098" name="Google Shape;3098;p137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9" name="Google Shape;3099;p137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0" name="Google Shape;3100;p137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101" name="Google Shape;3101;p137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2" name="Google Shape;3102;p137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3" name="Google Shape;3103;p137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4" name="Google Shape;3104;p137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5" name="Google Shape;3105;p137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6" name="Google Shape;3106;p137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7" name="Google Shape;3107;p137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08" name="Google Shape;3108;p137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109" name="Google Shape;3109;p137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110" name="Google Shape;3110;p137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1" name="Google Shape;3111;p137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2" name="Google Shape;3112;p137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3" name="Google Shape;3113;p137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4" name="Google Shape;3114;p137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5" name="Google Shape;3115;p137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6" name="Google Shape;3116;p137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7" name="Google Shape;3117;p137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8" name="Google Shape;3118;p137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9" name="Google Shape;3119;p137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0" name="Google Shape;3120;p137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1" name="Google Shape;3121;p137"/>
          <p:cNvSpPr/>
          <p:nvPr/>
        </p:nvSpPr>
        <p:spPr>
          <a:xfrm rot="2701847">
            <a:off x="5670143" y="1838292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2" name="Google Shape;3122;p137"/>
          <p:cNvSpPr/>
          <p:nvPr/>
        </p:nvSpPr>
        <p:spPr>
          <a:xfrm rot="2701847">
            <a:off x="7060918" y="2443667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3" name="Google Shape;3123;p137"/>
          <p:cNvPicPr preferRelativeResize="0"/>
          <p:nvPr/>
        </p:nvPicPr>
        <p:blipFill rotWithShape="1">
          <a:blip r:embed="rId4">
            <a:alphaModFix/>
          </a:blip>
          <a:srcRect b="44854" l="0" r="53987" t="0"/>
          <a:stretch/>
        </p:blipFill>
        <p:spPr>
          <a:xfrm>
            <a:off x="379975" y="1762100"/>
            <a:ext cx="2796299" cy="163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4" name="Google Shape;3124;p137"/>
          <p:cNvPicPr preferRelativeResize="0"/>
          <p:nvPr/>
        </p:nvPicPr>
        <p:blipFill rotWithShape="1">
          <a:blip r:embed="rId4">
            <a:alphaModFix/>
          </a:blip>
          <a:srcRect b="0" l="0" r="58322" t="70213"/>
          <a:stretch/>
        </p:blipFill>
        <p:spPr>
          <a:xfrm>
            <a:off x="401950" y="3429625"/>
            <a:ext cx="2087227" cy="72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5" name="Google Shape;3125;p137"/>
          <p:cNvPicPr preferRelativeResize="0"/>
          <p:nvPr/>
        </p:nvPicPr>
        <p:blipFill rotWithShape="1">
          <a:blip r:embed="rId4">
            <a:alphaModFix/>
          </a:blip>
          <a:srcRect b="27877" l="0" r="0" t="55144"/>
          <a:stretch/>
        </p:blipFill>
        <p:spPr>
          <a:xfrm>
            <a:off x="353825" y="4245013"/>
            <a:ext cx="5658999" cy="468749"/>
          </a:xfrm>
          <a:prstGeom prst="rect">
            <a:avLst/>
          </a:prstGeom>
          <a:noFill/>
          <a:ln>
            <a:noFill/>
          </a:ln>
        </p:spPr>
      </p:pic>
      <p:sp>
        <p:nvSpPr>
          <p:cNvPr id="3126" name="Google Shape;3126;p137"/>
          <p:cNvSpPr/>
          <p:nvPr/>
        </p:nvSpPr>
        <p:spPr>
          <a:xfrm>
            <a:off x="605225" y="3421500"/>
            <a:ext cx="1999800" cy="799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7" name="Google Shape;3127;p137"/>
          <p:cNvSpPr/>
          <p:nvPr/>
        </p:nvSpPr>
        <p:spPr>
          <a:xfrm>
            <a:off x="5178075" y="4206050"/>
            <a:ext cx="857700" cy="468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1" name="Shape 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" name="Google Shape;3132;p138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33" name="Google Shape;3133;p138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34" name="Google Shape;3134;p1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5" name="Google Shape;3135;p138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 on Scikit-Learn’s SVC!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36" name="Google Shape;3136;p1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137" name="Google Shape;3137;p1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138" name="Google Shape;3138;p138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9" name="Google Shape;3139;p138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0" name="Google Shape;3140;p138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141" name="Google Shape;3141;p138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42" name="Google Shape;3142;p138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3" name="Google Shape;3143;p138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4" name="Google Shape;3144;p138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5" name="Google Shape;3145;p138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6" name="Google Shape;3146;p138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7" name="Google Shape;3147;p138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48" name="Google Shape;3148;p138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149" name="Google Shape;3149;p138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150" name="Google Shape;3150;p138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1" name="Google Shape;3151;p138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2" name="Google Shape;3152;p138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3" name="Google Shape;3153;p138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4" name="Google Shape;3154;p138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5" name="Google Shape;3155;p138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6" name="Google Shape;3156;p138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7" name="Google Shape;3157;p138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8" name="Google Shape;3158;p138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9" name="Google Shape;3159;p138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0" name="Google Shape;3160;p138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1" name="Google Shape;3161;p138"/>
          <p:cNvSpPr/>
          <p:nvPr/>
        </p:nvSpPr>
        <p:spPr>
          <a:xfrm rot="2701847">
            <a:off x="5670143" y="1838292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2" name="Google Shape;3162;p138"/>
          <p:cNvSpPr/>
          <p:nvPr/>
        </p:nvSpPr>
        <p:spPr>
          <a:xfrm rot="2701847">
            <a:off x="7060918" y="2443667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63" name="Google Shape;3163;p138"/>
          <p:cNvPicPr preferRelativeResize="0"/>
          <p:nvPr/>
        </p:nvPicPr>
        <p:blipFill rotWithShape="1">
          <a:blip r:embed="rId4">
            <a:alphaModFix/>
          </a:blip>
          <a:srcRect b="0" l="0" r="58322" t="70213"/>
          <a:stretch/>
        </p:blipFill>
        <p:spPr>
          <a:xfrm>
            <a:off x="401950" y="3429625"/>
            <a:ext cx="2087227" cy="72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4" name="Google Shape;3164;p138"/>
          <p:cNvPicPr preferRelativeResize="0"/>
          <p:nvPr/>
        </p:nvPicPr>
        <p:blipFill rotWithShape="1">
          <a:blip r:embed="rId4">
            <a:alphaModFix/>
          </a:blip>
          <a:srcRect b="27877" l="0" r="0" t="55144"/>
          <a:stretch/>
        </p:blipFill>
        <p:spPr>
          <a:xfrm>
            <a:off x="353825" y="4245013"/>
            <a:ext cx="5658999" cy="46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5" name="Google Shape;3165;p1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8928" y="2011975"/>
            <a:ext cx="4314123" cy="109495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66" name="Google Shape;3166;p138"/>
          <p:cNvSpPr/>
          <p:nvPr/>
        </p:nvSpPr>
        <p:spPr>
          <a:xfrm>
            <a:off x="1661600" y="2543875"/>
            <a:ext cx="2123100" cy="235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6B2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0" name="Shape 3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1" name="Google Shape;3171;p139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2" name="Google Shape;3172;p1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3" name="Google Shape;3173;p139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74" name="Google Shape;3174;p1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175" name="Google Shape;3175;p1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176" name="Google Shape;3176;p139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7" name="Google Shape;3177;p139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8" name="Google Shape;3178;p139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9" name="Google Shape;3179;p139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0" name="Google Shape;3180;p139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1" name="Google Shape;3181;p139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2" name="Google Shape;3182;p139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3" name="Google Shape;3183;p139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4" name="Google Shape;3184;p139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5" name="Google Shape;3185;p139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6" name="Google Shape;3186;p139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7" name="Google Shape;3187;p139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8" name="Google Shape;3188;p139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9" name="Google Shape;3189;p139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0" name="Google Shape;3190;p139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1" name="Google Shape;3191;p139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2" name="Google Shape;3192;p139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3" name="Google Shape;3193;p139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4" name="Google Shape;3194;p139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5" name="Google Shape;3195;p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9100" y="1686112"/>
            <a:ext cx="2351410" cy="59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140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1" name="Google Shape;3201;p1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2" name="Google Shape;3202;p140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203" name="Google Shape;3203;p1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204" name="Google Shape;3204;p1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205" name="Google Shape;3205;p140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6" name="Google Shape;3206;p140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7" name="Google Shape;3207;p140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8" name="Google Shape;3208;p140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9" name="Google Shape;3209;p140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0" name="Google Shape;3210;p140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1" name="Google Shape;3211;p140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2" name="Google Shape;3212;p140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3" name="Google Shape;3213;p140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4" name="Google Shape;3214;p140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5" name="Google Shape;3215;p140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6" name="Google Shape;3216;p140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7" name="Google Shape;3217;p140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8" name="Google Shape;3218;p140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9" name="Google Shape;3219;p140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0" name="Google Shape;3220;p140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1" name="Google Shape;3221;p140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2" name="Google Shape;3222;p140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3" name="Google Shape;3223;p140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24" name="Google Shape;3224;p1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9100" y="1686112"/>
            <a:ext cx="2351410" cy="59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5" name="Google Shape;3225;p1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055" y="2743688"/>
            <a:ext cx="387527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6" name="Google Shape;3226;p140"/>
          <p:cNvSpPr/>
          <p:nvPr/>
        </p:nvSpPr>
        <p:spPr>
          <a:xfrm>
            <a:off x="2031450" y="2248150"/>
            <a:ext cx="266700" cy="549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141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2" name="Google Shape;3232;p1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3" name="Google Shape;3233;p141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234" name="Google Shape;3234;p1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235" name="Google Shape;3235;p1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236" name="Google Shape;3236;p141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7" name="Google Shape;3237;p141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8" name="Google Shape;3238;p141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9" name="Google Shape;3239;p141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0" name="Google Shape;3240;p141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1" name="Google Shape;3241;p141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2" name="Google Shape;3242;p141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3" name="Google Shape;3243;p141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4" name="Google Shape;3244;p141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5" name="Google Shape;3245;p141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6" name="Google Shape;3246;p141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7" name="Google Shape;3247;p141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8" name="Google Shape;3248;p141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9" name="Google Shape;3249;p141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0" name="Google Shape;3250;p141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1" name="Google Shape;3251;p141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2" name="Google Shape;3252;p141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3" name="Google Shape;3253;p141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4" name="Google Shape;3254;p141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55" name="Google Shape;3255;p141"/>
          <p:cNvPicPr preferRelativeResize="0"/>
          <p:nvPr/>
        </p:nvPicPr>
        <p:blipFill rotWithShape="1">
          <a:blip r:embed="rId4">
            <a:alphaModFix/>
          </a:blip>
          <a:srcRect b="73414" l="0" r="48113" t="0"/>
          <a:stretch/>
        </p:blipFill>
        <p:spPr>
          <a:xfrm>
            <a:off x="1202225" y="2333675"/>
            <a:ext cx="2823559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3256" name="Google Shape;3256;p141"/>
          <p:cNvSpPr/>
          <p:nvPr/>
        </p:nvSpPr>
        <p:spPr>
          <a:xfrm>
            <a:off x="6339525" y="2055250"/>
            <a:ext cx="1493100" cy="13794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7" name="Google Shape;3257;p141"/>
          <p:cNvSpPr/>
          <p:nvPr/>
        </p:nvSpPr>
        <p:spPr>
          <a:xfrm>
            <a:off x="6613313" y="2295950"/>
            <a:ext cx="974400" cy="9435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1974: Vapnik and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Chervonenkis continue work, publishing “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Theory of Pattern Recognition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6" name="Google Shape;156;p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7" name="Google Shape;157;p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  <p:pic>
        <p:nvPicPr>
          <p:cNvPr id="159" name="Google Shape;15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2423" y="2748698"/>
            <a:ext cx="1479675" cy="20010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1" name="Shape 3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2" name="Google Shape;3262;p142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3" name="Google Shape;3263;p1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4" name="Google Shape;3264;p142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265" name="Google Shape;3265;p1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266" name="Google Shape;3266;p1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267" name="Google Shape;3267;p142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8" name="Google Shape;3268;p142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9" name="Google Shape;3269;p142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0" name="Google Shape;3270;p142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1" name="Google Shape;3271;p142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2" name="Google Shape;3272;p142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3" name="Google Shape;3273;p142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4" name="Google Shape;3274;p142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5" name="Google Shape;3275;p142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6" name="Google Shape;3276;p142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7" name="Google Shape;3277;p142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8" name="Google Shape;3278;p142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9" name="Google Shape;3279;p142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0" name="Google Shape;3280;p142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1" name="Google Shape;3281;p142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2" name="Google Shape;3282;p142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3" name="Google Shape;3283;p142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4" name="Google Shape;3284;p142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5" name="Google Shape;3285;p142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6" name="Google Shape;3286;p142"/>
          <p:cNvPicPr preferRelativeResize="0"/>
          <p:nvPr/>
        </p:nvPicPr>
        <p:blipFill rotWithShape="1">
          <a:blip r:embed="rId4">
            <a:alphaModFix/>
          </a:blip>
          <a:srcRect b="73414" l="0" r="48113" t="0"/>
          <a:stretch/>
        </p:blipFill>
        <p:spPr>
          <a:xfrm>
            <a:off x="1202225" y="2333675"/>
            <a:ext cx="2823559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3287" name="Google Shape;3287;p142"/>
          <p:cNvSpPr/>
          <p:nvPr/>
        </p:nvSpPr>
        <p:spPr>
          <a:xfrm>
            <a:off x="6339525" y="2055250"/>
            <a:ext cx="1493100" cy="13794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8" name="Google Shape;3288;p142"/>
          <p:cNvSpPr/>
          <p:nvPr/>
        </p:nvSpPr>
        <p:spPr>
          <a:xfrm>
            <a:off x="6613313" y="2295950"/>
            <a:ext cx="974400" cy="9435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9" name="Google Shape;3289;p142"/>
          <p:cNvPicPr preferRelativeResize="0"/>
          <p:nvPr/>
        </p:nvPicPr>
        <p:blipFill rotWithShape="1">
          <a:blip r:embed="rId4">
            <a:alphaModFix/>
          </a:blip>
          <a:srcRect b="33859" l="0" r="0" t="23688"/>
          <a:stretch/>
        </p:blipFill>
        <p:spPr>
          <a:xfrm>
            <a:off x="290850" y="3122825"/>
            <a:ext cx="4915800" cy="82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0" name="Google Shape;3290;p142"/>
          <p:cNvPicPr preferRelativeResize="0"/>
          <p:nvPr/>
        </p:nvPicPr>
        <p:blipFill rotWithShape="1">
          <a:blip r:embed="rId4">
            <a:alphaModFix/>
          </a:blip>
          <a:srcRect b="0" l="0" r="34823" t="63827"/>
          <a:stretch/>
        </p:blipFill>
        <p:spPr>
          <a:xfrm>
            <a:off x="1202225" y="4020775"/>
            <a:ext cx="3454423" cy="75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1" name="Google Shape;3291;p1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9076" y="1778672"/>
            <a:ext cx="2936700" cy="43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5" name="Shape 3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6" name="Google Shape;3296;p143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7" name="Google Shape;3297;p143"/>
          <p:cNvSpPr/>
          <p:nvPr/>
        </p:nvSpPr>
        <p:spPr>
          <a:xfrm>
            <a:off x="6339525" y="2055250"/>
            <a:ext cx="1493100" cy="1379400"/>
          </a:xfrm>
          <a:prstGeom prst="ellipse">
            <a:avLst/>
          </a:prstGeom>
          <a:solidFill>
            <a:srgbClr val="F4CCCC"/>
          </a:solidFill>
          <a:ln cap="flat" cmpd="sng" w="19050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8" name="Google Shape;3298;p1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9" name="Google Shape;3299;p143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00" name="Google Shape;3300;p1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01" name="Google Shape;3301;p1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302" name="Google Shape;3302;p143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3" name="Google Shape;3303;p143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4" name="Google Shape;3304;p143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5" name="Google Shape;3305;p143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6" name="Google Shape;3306;p143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7" name="Google Shape;3307;p143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8" name="Google Shape;3308;p143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9" name="Google Shape;3309;p143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0" name="Google Shape;3310;p143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1" name="Google Shape;3311;p143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2" name="Google Shape;3312;p143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3" name="Google Shape;3313;p143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4" name="Google Shape;3314;p143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5" name="Google Shape;3315;p143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6" name="Google Shape;3316;p143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7" name="Google Shape;3317;p143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8" name="Google Shape;3318;p143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9" name="Google Shape;3319;p143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0" name="Google Shape;3320;p143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1" name="Google Shape;3321;p143"/>
          <p:cNvSpPr/>
          <p:nvPr/>
        </p:nvSpPr>
        <p:spPr>
          <a:xfrm>
            <a:off x="6613313" y="2295950"/>
            <a:ext cx="974400" cy="9435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22" name="Google Shape;3322;p143"/>
          <p:cNvPicPr preferRelativeResize="0"/>
          <p:nvPr/>
        </p:nvPicPr>
        <p:blipFill rotWithShape="1">
          <a:blip r:embed="rId4">
            <a:alphaModFix/>
          </a:blip>
          <a:srcRect b="73414" l="0" r="48113" t="0"/>
          <a:stretch/>
        </p:blipFill>
        <p:spPr>
          <a:xfrm>
            <a:off x="1202225" y="2333675"/>
            <a:ext cx="2823559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3" name="Google Shape;3323;p143"/>
          <p:cNvPicPr preferRelativeResize="0"/>
          <p:nvPr/>
        </p:nvPicPr>
        <p:blipFill rotWithShape="1">
          <a:blip r:embed="rId4">
            <a:alphaModFix/>
          </a:blip>
          <a:srcRect b="33859" l="0" r="0" t="23688"/>
          <a:stretch/>
        </p:blipFill>
        <p:spPr>
          <a:xfrm>
            <a:off x="290850" y="3122825"/>
            <a:ext cx="4915800" cy="82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4" name="Google Shape;3324;p143"/>
          <p:cNvPicPr preferRelativeResize="0"/>
          <p:nvPr/>
        </p:nvPicPr>
        <p:blipFill rotWithShape="1">
          <a:blip r:embed="rId4">
            <a:alphaModFix/>
          </a:blip>
          <a:srcRect b="0" l="0" r="34823" t="63827"/>
          <a:stretch/>
        </p:blipFill>
        <p:spPr>
          <a:xfrm>
            <a:off x="1202225" y="4020775"/>
            <a:ext cx="3454423" cy="75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5" name="Google Shape;3325;p1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9076" y="1778672"/>
            <a:ext cx="2936700" cy="43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9" name="Shape 3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0" name="Google Shape;3330;p1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1" name="Google Shape;3331;p1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to deal with very large feature space?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As polynomial order grows larger, the number of computations necessary to solve for margins also grows!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answer lies in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trick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which makes use of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inner product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of vectors, also known as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32" name="Google Shape;3332;p1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33" name="Google Shape;3333;p1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14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9" name="Google Shape;3339;p145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40" name="Google Shape;3340;p1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41" name="Google Shape;3341;p1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2" name="Google Shape;3342;p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43" name="Google Shape;3343;p145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44" name="Google Shape;3344;p145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45" name="Google Shape;3345;p145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346" name="Google Shape;3346;p145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14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2" name="Google Shape;3352;p14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53" name="Google Shape;3353;p1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54" name="Google Shape;3354;p1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5" name="Google Shape;3355;p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56" name="Google Shape;3356;p146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57" name="Google Shape;3357;p146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58" name="Google Shape;3358;p146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359" name="Google Shape;3359;p146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360" name="Google Shape;3360;p146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61" name="Google Shape;3361;p146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62" name="Google Shape;3362;p146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63" name="Google Shape;3363;p146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7" name="Shape 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" name="Google Shape;3368;p14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9" name="Google Shape;3369;p14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70" name="Google Shape;3370;p14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71" name="Google Shape;3371;p14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2" name="Google Shape;3372;p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73" name="Google Shape;3373;p147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74" name="Google Shape;3374;p147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75" name="Google Shape;3375;p147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376" name="Google Shape;3376;p147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377" name="Google Shape;3377;p147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78" name="Google Shape;3378;p147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79" name="Google Shape;3379;p147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80" name="Google Shape;3380;p147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381" name="Google Shape;3381;p147"/>
          <p:cNvSpPr txBox="1"/>
          <p:nvPr/>
        </p:nvSpPr>
        <p:spPr>
          <a:xfrm>
            <a:off x="5115200" y="14514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382" name="Google Shape;3382;p147"/>
          <p:cNvSpPr txBox="1"/>
          <p:nvPr/>
        </p:nvSpPr>
        <p:spPr>
          <a:xfrm>
            <a:off x="5898350" y="35153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6" name="Shape 3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7" name="Google Shape;3387;p14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8" name="Google Shape;3388;p14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89" name="Google Shape;3389;p14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90" name="Google Shape;3390;p14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1" name="Google Shape;3391;p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2" name="Google Shape;3392;p148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93" name="Google Shape;3393;p148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94" name="Google Shape;3394;p148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395" name="Google Shape;3395;p148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396" name="Google Shape;3396;p148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97" name="Google Shape;3397;p148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98" name="Google Shape;3398;p148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99" name="Google Shape;3399;p148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400" name="Google Shape;3400;p148"/>
          <p:cNvSpPr txBox="1"/>
          <p:nvPr/>
        </p:nvSpPr>
        <p:spPr>
          <a:xfrm>
            <a:off x="5115200" y="14514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01" name="Google Shape;3401;p148"/>
          <p:cNvSpPr txBox="1"/>
          <p:nvPr/>
        </p:nvSpPr>
        <p:spPr>
          <a:xfrm>
            <a:off x="5898350" y="35153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02" name="Google Shape;3402;p148"/>
          <p:cNvSpPr txBox="1"/>
          <p:nvPr/>
        </p:nvSpPr>
        <p:spPr>
          <a:xfrm>
            <a:off x="4360350" y="24499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03" name="Google Shape;3403;p148"/>
          <p:cNvSpPr txBox="1"/>
          <p:nvPr/>
        </p:nvSpPr>
        <p:spPr>
          <a:xfrm>
            <a:off x="7266550" y="317060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7" name="Shape 3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8" name="Google Shape;3408;p14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9" name="Google Shape;3409;p14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10" name="Google Shape;3410;p14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11" name="Google Shape;3411;p14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2" name="Google Shape;3412;p1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13" name="Google Shape;3413;p149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4" name="Google Shape;3414;p149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15" name="Google Shape;3415;p149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416" name="Google Shape;3416;p149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417" name="Google Shape;3417;p149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18" name="Google Shape;3418;p149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19" name="Google Shape;3419;p149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20" name="Google Shape;3420;p149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421" name="Google Shape;3421;p149"/>
          <p:cNvSpPr txBox="1"/>
          <p:nvPr/>
        </p:nvSpPr>
        <p:spPr>
          <a:xfrm>
            <a:off x="5115200" y="14514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22" name="Google Shape;3422;p149"/>
          <p:cNvSpPr txBox="1"/>
          <p:nvPr/>
        </p:nvSpPr>
        <p:spPr>
          <a:xfrm>
            <a:off x="5898350" y="35153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23" name="Google Shape;3423;p149"/>
          <p:cNvSpPr txBox="1"/>
          <p:nvPr/>
        </p:nvSpPr>
        <p:spPr>
          <a:xfrm>
            <a:off x="4360350" y="24499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24" name="Google Shape;3424;p149"/>
          <p:cNvSpPr txBox="1"/>
          <p:nvPr/>
        </p:nvSpPr>
        <p:spPr>
          <a:xfrm>
            <a:off x="7266550" y="317060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pic>
        <p:nvPicPr>
          <p:cNvPr id="3425" name="Google Shape;3425;p1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5200" y="2583698"/>
            <a:ext cx="2748675" cy="425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9" name="Shape 3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" name="Google Shape;3430;p15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31" name="Google Shape;3431;p15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32" name="Google Shape;3432;p15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33" name="Google Shape;3433;p15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4" name="Google Shape;3434;p1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5" name="Google Shape;3435;p150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36" name="Google Shape;3436;p150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37" name="Google Shape;3437;p150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438" name="Google Shape;3438;p150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439" name="Google Shape;3439;p150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40" name="Google Shape;3440;p150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41" name="Google Shape;3441;p150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42" name="Google Shape;3442;p150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443" name="Google Shape;3443;p150"/>
          <p:cNvSpPr txBox="1"/>
          <p:nvPr/>
        </p:nvSpPr>
        <p:spPr>
          <a:xfrm>
            <a:off x="5115200" y="14514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44" name="Google Shape;3444;p150"/>
          <p:cNvSpPr txBox="1"/>
          <p:nvPr/>
        </p:nvSpPr>
        <p:spPr>
          <a:xfrm>
            <a:off x="5898350" y="35153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45" name="Google Shape;3445;p150"/>
          <p:cNvSpPr txBox="1"/>
          <p:nvPr/>
        </p:nvSpPr>
        <p:spPr>
          <a:xfrm>
            <a:off x="4360350" y="24499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46" name="Google Shape;3446;p150"/>
          <p:cNvSpPr txBox="1"/>
          <p:nvPr/>
        </p:nvSpPr>
        <p:spPr>
          <a:xfrm>
            <a:off x="7266550" y="317060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pic>
        <p:nvPicPr>
          <p:cNvPr id="3447" name="Google Shape;3447;p1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6229" y="3124486"/>
            <a:ext cx="2847009" cy="62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8" name="Google Shape;3448;p150"/>
          <p:cNvSpPr/>
          <p:nvPr/>
        </p:nvSpPr>
        <p:spPr>
          <a:xfrm rot="1035296">
            <a:off x="4514697" y="2672159"/>
            <a:ext cx="1386605" cy="1251200"/>
          </a:xfrm>
          <a:prstGeom prst="arc">
            <a:avLst>
              <a:gd fmla="val 16200000" name="adj1"/>
              <a:gd fmla="val 21079717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9" name="Google Shape;3449;p150"/>
          <p:cNvSpPr txBox="1"/>
          <p:nvPr/>
        </p:nvSpPr>
        <p:spPr>
          <a:xfrm>
            <a:off x="5652875" y="25988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100">
                <a:solidFill>
                  <a:srgbClr val="666666"/>
                </a:solidFill>
              </a:rPr>
              <a:t>θ</a:t>
            </a:r>
            <a:endParaRPr baseline="-25000" i="1" sz="2100">
              <a:solidFill>
                <a:srgbClr val="666666"/>
              </a:solidFill>
            </a:endParaRPr>
          </a:p>
        </p:txBody>
      </p:sp>
      <p:pic>
        <p:nvPicPr>
          <p:cNvPr id="3450" name="Google Shape;3450;p1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5200" y="2583698"/>
            <a:ext cx="2748675" cy="425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15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6" name="Google Shape;3456;p15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how the dot product can be thought of as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similarity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between the vectors.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57" name="Google Shape;3457;p15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58" name="Google Shape;3458;p15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59" name="Google Shape;3459;p151"/>
          <p:cNvCxnSpPr/>
          <p:nvPr/>
        </p:nvCxnSpPr>
        <p:spPr>
          <a:xfrm flipH="1" rot="10800000">
            <a:off x="4738475" y="27000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60" name="Google Shape;3460;p151"/>
          <p:cNvCxnSpPr/>
          <p:nvPr/>
        </p:nvCxnSpPr>
        <p:spPr>
          <a:xfrm flipH="1" rot="10800000">
            <a:off x="4753875" y="39513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1" name="Google Shape;3461;p151"/>
          <p:cNvSpPr txBox="1"/>
          <p:nvPr/>
        </p:nvSpPr>
        <p:spPr>
          <a:xfrm>
            <a:off x="5789775" y="23615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462" name="Google Shape;3462;p151"/>
          <p:cNvSpPr txBox="1"/>
          <p:nvPr/>
        </p:nvSpPr>
        <p:spPr>
          <a:xfrm>
            <a:off x="7158975" y="35688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sp>
        <p:nvSpPr>
          <p:cNvPr id="3463" name="Google Shape;3463;p151"/>
          <p:cNvSpPr/>
          <p:nvPr/>
        </p:nvSpPr>
        <p:spPr>
          <a:xfrm rot="1035296">
            <a:off x="4514697" y="3510359"/>
            <a:ext cx="1386605" cy="1251200"/>
          </a:xfrm>
          <a:prstGeom prst="arc">
            <a:avLst>
              <a:gd fmla="val 16200000" name="adj1"/>
              <a:gd fmla="val 21079717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4" name="Google Shape;3464;p151"/>
          <p:cNvSpPr txBox="1"/>
          <p:nvPr/>
        </p:nvSpPr>
        <p:spPr>
          <a:xfrm>
            <a:off x="5652875" y="34370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100">
                <a:solidFill>
                  <a:srgbClr val="666666"/>
                </a:solidFill>
              </a:rPr>
              <a:t>θ</a:t>
            </a:r>
            <a:endParaRPr baseline="-25000" i="1" sz="2100">
              <a:solidFill>
                <a:srgbClr val="666666"/>
              </a:solidFill>
            </a:endParaRPr>
          </a:p>
        </p:txBody>
      </p:sp>
      <p:pic>
        <p:nvPicPr>
          <p:cNvPr id="3465" name="Google Shape;3465;p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9" y="3124486"/>
            <a:ext cx="2847009" cy="62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1960s-1990s: Vapnik continues to work on further developing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6" name="Google Shape;166;p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7" name="Google Shape;167;p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9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0" name="Google Shape;3470;p15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1" name="Google Shape;3471;p15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cos(0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) = 1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cos(90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) = 0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cos(180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) = -1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72" name="Google Shape;3472;p15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73" name="Google Shape;3473;p15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74" name="Google Shape;3474;p152"/>
          <p:cNvCxnSpPr/>
          <p:nvPr/>
        </p:nvCxnSpPr>
        <p:spPr>
          <a:xfrm flipH="1" rot="10800000">
            <a:off x="4738475" y="27000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75" name="Google Shape;3475;p152"/>
          <p:cNvCxnSpPr/>
          <p:nvPr/>
        </p:nvCxnSpPr>
        <p:spPr>
          <a:xfrm flipH="1" rot="10800000">
            <a:off x="4753875" y="39513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76" name="Google Shape;3476;p152"/>
          <p:cNvSpPr txBox="1"/>
          <p:nvPr/>
        </p:nvSpPr>
        <p:spPr>
          <a:xfrm>
            <a:off x="5789775" y="23615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477" name="Google Shape;3477;p152"/>
          <p:cNvSpPr txBox="1"/>
          <p:nvPr/>
        </p:nvSpPr>
        <p:spPr>
          <a:xfrm>
            <a:off x="7158975" y="35688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sp>
        <p:nvSpPr>
          <p:cNvPr id="3478" name="Google Shape;3478;p152"/>
          <p:cNvSpPr/>
          <p:nvPr/>
        </p:nvSpPr>
        <p:spPr>
          <a:xfrm rot="1035296">
            <a:off x="4514697" y="3510359"/>
            <a:ext cx="1386605" cy="1251200"/>
          </a:xfrm>
          <a:prstGeom prst="arc">
            <a:avLst>
              <a:gd fmla="val 16200000" name="adj1"/>
              <a:gd fmla="val 21079717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9" name="Google Shape;3479;p152"/>
          <p:cNvSpPr txBox="1"/>
          <p:nvPr/>
        </p:nvSpPr>
        <p:spPr>
          <a:xfrm>
            <a:off x="5652875" y="34370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100">
                <a:solidFill>
                  <a:srgbClr val="666666"/>
                </a:solidFill>
              </a:rPr>
              <a:t>θ</a:t>
            </a:r>
            <a:endParaRPr baseline="-25000" i="1" sz="2100">
              <a:solidFill>
                <a:srgbClr val="666666"/>
              </a:solidFill>
            </a:endParaRPr>
          </a:p>
        </p:txBody>
      </p:sp>
      <p:pic>
        <p:nvPicPr>
          <p:cNvPr id="3480" name="Google Shape;3480;p1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9" y="3124486"/>
            <a:ext cx="2847009" cy="62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4" name="Shape 3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5" name="Google Shape;3485;p15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6" name="Google Shape;3486;p15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Linear Support Vector Classifier rewritten: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87" name="Google Shape;3487;p15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88" name="Google Shape;3488;p15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9" name="Google Shape;3489;p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7087" y="1772750"/>
            <a:ext cx="4349826" cy="128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0" name="Google Shape;3490;p153"/>
          <p:cNvSpPr/>
          <p:nvPr/>
        </p:nvSpPr>
        <p:spPr>
          <a:xfrm>
            <a:off x="1575567" y="3014344"/>
            <a:ext cx="2380779" cy="1654527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91" name="Google Shape;3491;p153"/>
          <p:cNvSpPr/>
          <p:nvPr/>
        </p:nvSpPr>
        <p:spPr>
          <a:xfrm>
            <a:off x="1046497" y="3009544"/>
            <a:ext cx="2746324" cy="1659327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92" name="Google Shape;3492;p153"/>
          <p:cNvSpPr/>
          <p:nvPr/>
        </p:nvSpPr>
        <p:spPr>
          <a:xfrm>
            <a:off x="1038092" y="3005700"/>
            <a:ext cx="2914200" cy="16593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3" name="Google Shape;3493;p153"/>
          <p:cNvSpPr txBox="1"/>
          <p:nvPr/>
        </p:nvSpPr>
        <p:spPr>
          <a:xfrm>
            <a:off x="2107237" y="4668351"/>
            <a:ext cx="7758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94" name="Google Shape;3494;p153"/>
          <p:cNvSpPr txBox="1"/>
          <p:nvPr/>
        </p:nvSpPr>
        <p:spPr>
          <a:xfrm>
            <a:off x="237625" y="3625768"/>
            <a:ext cx="7758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495" name="Google Shape;3495;p153"/>
          <p:cNvCxnSpPr/>
          <p:nvPr/>
        </p:nvCxnSpPr>
        <p:spPr>
          <a:xfrm>
            <a:off x="1561691" y="3015861"/>
            <a:ext cx="2228100" cy="16446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96" name="Google Shape;3496;p153"/>
          <p:cNvSpPr/>
          <p:nvPr/>
        </p:nvSpPr>
        <p:spPr>
          <a:xfrm>
            <a:off x="2770749" y="3292813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7" name="Google Shape;3497;p153"/>
          <p:cNvSpPr/>
          <p:nvPr/>
        </p:nvSpPr>
        <p:spPr>
          <a:xfrm>
            <a:off x="1693835" y="3636174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153"/>
          <p:cNvSpPr/>
          <p:nvPr/>
        </p:nvSpPr>
        <p:spPr>
          <a:xfrm>
            <a:off x="3006593" y="3717160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153"/>
          <p:cNvSpPr/>
          <p:nvPr/>
        </p:nvSpPr>
        <p:spPr>
          <a:xfrm>
            <a:off x="3268787" y="336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153"/>
          <p:cNvSpPr/>
          <p:nvPr/>
        </p:nvSpPr>
        <p:spPr>
          <a:xfrm>
            <a:off x="2208245" y="3928148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1" name="Google Shape;3501;p153"/>
          <p:cNvSpPr/>
          <p:nvPr/>
        </p:nvSpPr>
        <p:spPr>
          <a:xfrm>
            <a:off x="1693835" y="4218807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02" name="Google Shape;3502;p153"/>
          <p:cNvCxnSpPr/>
          <p:nvPr/>
        </p:nvCxnSpPr>
        <p:spPr>
          <a:xfrm>
            <a:off x="1046504" y="3013113"/>
            <a:ext cx="2228100" cy="1644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503" name="Google Shape;3503;p153"/>
          <p:cNvCxnSpPr/>
          <p:nvPr/>
        </p:nvCxnSpPr>
        <p:spPr>
          <a:xfrm>
            <a:off x="1948729" y="3019417"/>
            <a:ext cx="2000400" cy="1515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504" name="Google Shape;3504;p153"/>
          <p:cNvSpPr txBox="1"/>
          <p:nvPr/>
        </p:nvSpPr>
        <p:spPr>
          <a:xfrm>
            <a:off x="5885350" y="3667175"/>
            <a:ext cx="2872800" cy="1001700"/>
          </a:xfrm>
          <a:prstGeom prst="rect">
            <a:avLst/>
          </a:prstGeom>
          <a:noFill/>
          <a:ln cap="flat" cmpd="sng" w="19050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Calculating the inner products of all pairs of training observations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05" name="Google Shape;3505;p153"/>
          <p:cNvSpPr/>
          <p:nvPr/>
        </p:nvSpPr>
        <p:spPr>
          <a:xfrm>
            <a:off x="4604975" y="1732450"/>
            <a:ext cx="2196900" cy="136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06" name="Google Shape;3506;p153"/>
          <p:cNvCxnSpPr>
            <a:stCxn id="3505" idx="2"/>
            <a:endCxn id="3504" idx="0"/>
          </p:cNvCxnSpPr>
          <p:nvPr/>
        </p:nvCxnSpPr>
        <p:spPr>
          <a:xfrm flipH="1" rot="-5400000">
            <a:off x="6229025" y="2574550"/>
            <a:ext cx="567000" cy="1618200"/>
          </a:xfrm>
          <a:prstGeom prst="curvedConnector3">
            <a:avLst>
              <a:gd fmla="val 50002" name="adj1"/>
            </a:avLst>
          </a:prstGeom>
          <a:noFill/>
          <a:ln cap="flat" cmpd="sng" w="19050">
            <a:solidFill>
              <a:srgbClr val="B6D7A8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0" name="Shape 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1" name="Google Shape;3511;p15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12" name="Google Shape;3512;p15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Linear Support Vector Classifier rewritten: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13" name="Google Shape;3513;p15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14" name="Google Shape;3514;p15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5" name="Google Shape;3515;p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7087" y="1772750"/>
            <a:ext cx="4349826" cy="128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6" name="Google Shape;3516;p154"/>
          <p:cNvSpPr/>
          <p:nvPr/>
        </p:nvSpPr>
        <p:spPr>
          <a:xfrm>
            <a:off x="5259775" y="2197150"/>
            <a:ext cx="438300" cy="454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7" name="Google Shape;3517;p154"/>
          <p:cNvSpPr txBox="1"/>
          <p:nvPr/>
        </p:nvSpPr>
        <p:spPr>
          <a:xfrm>
            <a:off x="5988550" y="3533200"/>
            <a:ext cx="2872800" cy="81330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Only non-zero for the support vectors.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518" name="Google Shape;3518;p154"/>
          <p:cNvCxnSpPr>
            <a:stCxn id="3516" idx="2"/>
            <a:endCxn id="3517" idx="0"/>
          </p:cNvCxnSpPr>
          <p:nvPr/>
        </p:nvCxnSpPr>
        <p:spPr>
          <a:xfrm flipH="1" rot="-5400000">
            <a:off x="6010975" y="2119300"/>
            <a:ext cx="882000" cy="1946100"/>
          </a:xfrm>
          <a:prstGeom prst="curvedConnector3">
            <a:avLst>
              <a:gd fmla="val 50009" name="adj1"/>
            </a:avLst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519" name="Google Shape;3519;p154"/>
          <p:cNvSpPr/>
          <p:nvPr/>
        </p:nvSpPr>
        <p:spPr>
          <a:xfrm>
            <a:off x="1575567" y="3014344"/>
            <a:ext cx="2380779" cy="1654527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20" name="Google Shape;3520;p154"/>
          <p:cNvSpPr/>
          <p:nvPr/>
        </p:nvSpPr>
        <p:spPr>
          <a:xfrm>
            <a:off x="1046497" y="3009544"/>
            <a:ext cx="2746324" cy="1659327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21" name="Google Shape;3521;p154"/>
          <p:cNvSpPr/>
          <p:nvPr/>
        </p:nvSpPr>
        <p:spPr>
          <a:xfrm>
            <a:off x="1038092" y="3005700"/>
            <a:ext cx="2914200" cy="16593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2" name="Google Shape;3522;p154"/>
          <p:cNvSpPr txBox="1"/>
          <p:nvPr/>
        </p:nvSpPr>
        <p:spPr>
          <a:xfrm>
            <a:off x="2107237" y="4668351"/>
            <a:ext cx="7758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3" name="Google Shape;3523;p154"/>
          <p:cNvSpPr txBox="1"/>
          <p:nvPr/>
        </p:nvSpPr>
        <p:spPr>
          <a:xfrm>
            <a:off x="237625" y="3625768"/>
            <a:ext cx="7758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524" name="Google Shape;3524;p154"/>
          <p:cNvCxnSpPr/>
          <p:nvPr/>
        </p:nvCxnSpPr>
        <p:spPr>
          <a:xfrm>
            <a:off x="1561691" y="3015861"/>
            <a:ext cx="2228100" cy="16446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25" name="Google Shape;3525;p154"/>
          <p:cNvSpPr/>
          <p:nvPr/>
        </p:nvSpPr>
        <p:spPr>
          <a:xfrm>
            <a:off x="2770749" y="3292813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6" name="Google Shape;3526;p154"/>
          <p:cNvSpPr/>
          <p:nvPr/>
        </p:nvSpPr>
        <p:spPr>
          <a:xfrm>
            <a:off x="1693835" y="3636174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7" name="Google Shape;3527;p154"/>
          <p:cNvSpPr/>
          <p:nvPr/>
        </p:nvSpPr>
        <p:spPr>
          <a:xfrm>
            <a:off x="3006593" y="3717160"/>
            <a:ext cx="111900" cy="1119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8" name="Google Shape;3528;p154"/>
          <p:cNvSpPr/>
          <p:nvPr/>
        </p:nvSpPr>
        <p:spPr>
          <a:xfrm>
            <a:off x="3268787" y="336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9" name="Google Shape;3529;p154"/>
          <p:cNvSpPr/>
          <p:nvPr/>
        </p:nvSpPr>
        <p:spPr>
          <a:xfrm>
            <a:off x="2208245" y="3928148"/>
            <a:ext cx="111900" cy="1119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0" name="Google Shape;3530;p154"/>
          <p:cNvSpPr/>
          <p:nvPr/>
        </p:nvSpPr>
        <p:spPr>
          <a:xfrm>
            <a:off x="1693835" y="4218807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31" name="Google Shape;3531;p154"/>
          <p:cNvCxnSpPr/>
          <p:nvPr/>
        </p:nvCxnSpPr>
        <p:spPr>
          <a:xfrm>
            <a:off x="1046504" y="3013113"/>
            <a:ext cx="2228100" cy="1644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532" name="Google Shape;3532;p154"/>
          <p:cNvCxnSpPr/>
          <p:nvPr/>
        </p:nvCxnSpPr>
        <p:spPr>
          <a:xfrm>
            <a:off x="1948729" y="3019417"/>
            <a:ext cx="2000400" cy="1515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6" name="Shape 3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7" name="Google Shape;3537;p15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8" name="Google Shape;3538;p15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Linear Support Vector Classifier rewritten: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39" name="Google Shape;3539;p15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40" name="Google Shape;3540;p15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1" name="Google Shape;3541;p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7087" y="1772750"/>
            <a:ext cx="4349826" cy="128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2" name="Google Shape;3542;p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6225" y="3671350"/>
            <a:ext cx="4280701" cy="1219768"/>
          </a:xfrm>
          <a:prstGeom prst="rect">
            <a:avLst/>
          </a:prstGeom>
          <a:noFill/>
          <a:ln>
            <a:noFill/>
          </a:ln>
        </p:spPr>
      </p:pic>
      <p:sp>
        <p:nvSpPr>
          <p:cNvPr id="3543" name="Google Shape;3543;p155"/>
          <p:cNvSpPr/>
          <p:nvPr/>
        </p:nvSpPr>
        <p:spPr>
          <a:xfrm>
            <a:off x="4663075" y="3115200"/>
            <a:ext cx="258600" cy="6768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7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Google Shape;3548;p15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9" name="Google Shape;3549;p15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Linear Support Vector Classifier rewritten: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50" name="Google Shape;3550;p15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51" name="Google Shape;3551;p15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2" name="Google Shape;3552;p1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1650" y="1796675"/>
            <a:ext cx="4280701" cy="1219769"/>
          </a:xfrm>
          <a:prstGeom prst="rect">
            <a:avLst/>
          </a:prstGeom>
          <a:noFill/>
          <a:ln>
            <a:noFill/>
          </a:ln>
        </p:spPr>
      </p:pic>
      <p:sp>
        <p:nvSpPr>
          <p:cNvPr id="3553" name="Google Shape;3553;p156"/>
          <p:cNvSpPr/>
          <p:nvPr/>
        </p:nvSpPr>
        <p:spPr>
          <a:xfrm>
            <a:off x="4684175" y="2672425"/>
            <a:ext cx="559800" cy="342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4" name="Google Shape;3554;p156"/>
          <p:cNvSpPr txBox="1"/>
          <p:nvPr/>
        </p:nvSpPr>
        <p:spPr>
          <a:xfrm>
            <a:off x="5243975" y="3871175"/>
            <a:ext cx="3136800" cy="81330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latin typeface="Montserrat"/>
                <a:ea typeface="Montserrat"/>
                <a:cs typeface="Montserrat"/>
                <a:sym typeface="Montserrat"/>
              </a:rPr>
              <a:t>S 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collection of indices of these support points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555" name="Google Shape;3555;p156"/>
          <p:cNvCxnSpPr>
            <a:stCxn id="3553" idx="2"/>
            <a:endCxn id="3554" idx="0"/>
          </p:cNvCxnSpPr>
          <p:nvPr/>
        </p:nvCxnSpPr>
        <p:spPr>
          <a:xfrm flipH="1" rot="-5400000">
            <a:off x="5459825" y="2518675"/>
            <a:ext cx="856800" cy="1848300"/>
          </a:xfrm>
          <a:prstGeom prst="curvedConnector3">
            <a:avLst>
              <a:gd fmla="val 49997" name="adj1"/>
            </a:avLst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9" name="Shape 3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0" name="Google Shape;3560;p15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61" name="Google Shape;3561;p15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Function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62" name="Google Shape;3562;p15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63" name="Google Shape;3563;p15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4" name="Google Shape;3564;p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749" y="1834924"/>
            <a:ext cx="3438424" cy="121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65" name="Google Shape;3565;p157"/>
          <p:cNvSpPr txBox="1"/>
          <p:nvPr/>
        </p:nvSpPr>
        <p:spPr>
          <a:xfrm>
            <a:off x="4451825" y="3300850"/>
            <a:ext cx="3163200" cy="110370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A kernel is a function that quantifies the similarity of two observations.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66" name="Google Shape;3566;p157"/>
          <p:cNvSpPr/>
          <p:nvPr/>
        </p:nvSpPr>
        <p:spPr>
          <a:xfrm>
            <a:off x="707750" y="1891625"/>
            <a:ext cx="3696600" cy="1129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67" name="Google Shape;3567;p157"/>
          <p:cNvCxnSpPr>
            <a:stCxn id="3566" idx="2"/>
            <a:endCxn id="3565" idx="1"/>
          </p:cNvCxnSpPr>
          <p:nvPr/>
        </p:nvCxnSpPr>
        <p:spPr>
          <a:xfrm flipH="1" rot="-5400000">
            <a:off x="3087950" y="2488925"/>
            <a:ext cx="831900" cy="18957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1" name="Shape 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2" name="Google Shape;3572;p15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73" name="Google Shape;3573;p15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Function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74" name="Google Shape;3574;p15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75" name="Google Shape;3575;p15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6" name="Google Shape;3576;p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500" y="1780825"/>
            <a:ext cx="4280701" cy="1219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7" name="Google Shape;3577;p1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749" y="1834924"/>
            <a:ext cx="3438424" cy="12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2" name="Google Shape;3582;p15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83" name="Google Shape;3583;p15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Function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84" name="Google Shape;3584;p15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85" name="Google Shape;3585;p15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6" name="Google Shape;3586;p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500" y="1780825"/>
            <a:ext cx="4280701" cy="1219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7" name="Google Shape;3587;p1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749" y="1834924"/>
            <a:ext cx="3438424" cy="121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8" name="Google Shape;3588;p1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4674" y="3890100"/>
            <a:ext cx="2748675" cy="494025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89" name="Google Shape;3589;p159"/>
          <p:cNvSpPr/>
          <p:nvPr/>
        </p:nvSpPr>
        <p:spPr>
          <a:xfrm>
            <a:off x="2571850" y="1890875"/>
            <a:ext cx="1616100" cy="1163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0" name="Google Shape;3590;p159"/>
          <p:cNvSpPr/>
          <p:nvPr/>
        </p:nvSpPr>
        <p:spPr>
          <a:xfrm>
            <a:off x="7855050" y="2007050"/>
            <a:ext cx="1069800" cy="697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91" name="Google Shape;3591;p159"/>
          <p:cNvCxnSpPr>
            <a:stCxn id="3589" idx="2"/>
            <a:endCxn id="3588" idx="1"/>
          </p:cNvCxnSpPr>
          <p:nvPr/>
        </p:nvCxnSpPr>
        <p:spPr>
          <a:xfrm flipH="1" rot="-5400000">
            <a:off x="3156100" y="3278375"/>
            <a:ext cx="1082400" cy="6348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592" name="Google Shape;3592;p159"/>
          <p:cNvCxnSpPr>
            <a:stCxn id="3588" idx="3"/>
            <a:endCxn id="3590" idx="2"/>
          </p:cNvCxnSpPr>
          <p:nvPr/>
        </p:nvCxnSpPr>
        <p:spPr>
          <a:xfrm flipH="1" rot="10800000">
            <a:off x="6763349" y="2704312"/>
            <a:ext cx="1626600" cy="14328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6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7" name="Google Shape;3597;p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849" y="1766225"/>
            <a:ext cx="4423177" cy="121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8" name="Google Shape;3598;p16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99" name="Google Shape;3599;p160"/>
          <p:cNvSpPr txBox="1"/>
          <p:nvPr>
            <p:ph idx="1" type="body"/>
          </p:nvPr>
        </p:nvSpPr>
        <p:spPr>
          <a:xfrm>
            <a:off x="311700" y="1152475"/>
            <a:ext cx="86841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Function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00" name="Google Shape;3600;p160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01" name="Google Shape;3601;p160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2" name="Google Shape;3602;p1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749" y="1834924"/>
            <a:ext cx="3438424" cy="121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3" name="Google Shape;3603;p1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4674" y="3890100"/>
            <a:ext cx="2748675" cy="494025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04" name="Google Shape;3604;p160"/>
          <p:cNvSpPr/>
          <p:nvPr/>
        </p:nvSpPr>
        <p:spPr>
          <a:xfrm>
            <a:off x="665500" y="1843388"/>
            <a:ext cx="1616100" cy="1163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5" name="Google Shape;3605;p160"/>
          <p:cNvSpPr/>
          <p:nvPr/>
        </p:nvSpPr>
        <p:spPr>
          <a:xfrm>
            <a:off x="7630850" y="2017600"/>
            <a:ext cx="1365000" cy="732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06" name="Google Shape;3606;p160"/>
          <p:cNvCxnSpPr>
            <a:stCxn id="3604" idx="2"/>
            <a:endCxn id="3603" idx="1"/>
          </p:cNvCxnSpPr>
          <p:nvPr/>
        </p:nvCxnSpPr>
        <p:spPr>
          <a:xfrm flipH="1" rot="-5400000">
            <a:off x="2179000" y="2301638"/>
            <a:ext cx="1130100" cy="25410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07" name="Google Shape;3607;p160"/>
          <p:cNvCxnSpPr>
            <a:stCxn id="3603" idx="3"/>
            <a:endCxn id="3605" idx="2"/>
          </p:cNvCxnSpPr>
          <p:nvPr/>
        </p:nvCxnSpPr>
        <p:spPr>
          <a:xfrm flipH="1" rot="10800000">
            <a:off x="6763349" y="2750512"/>
            <a:ext cx="1550100" cy="13866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1" name="Shape 3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2" name="Google Shape;3612;p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69" y="1982838"/>
            <a:ext cx="4199775" cy="1125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13" name="Google Shape;3613;p16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14" name="Google Shape;3614;p16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Polynomial Kernel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15" name="Google Shape;3615;p161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16" name="Google Shape;3616;p161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7" name="Google Shape;3617;p1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1606" y="1918199"/>
            <a:ext cx="3798594" cy="10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8" name="Google Shape;3618;p1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4674" y="3890100"/>
            <a:ext cx="2748675" cy="494025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19" name="Google Shape;3619;p161"/>
          <p:cNvSpPr/>
          <p:nvPr/>
        </p:nvSpPr>
        <p:spPr>
          <a:xfrm>
            <a:off x="7979550" y="2080975"/>
            <a:ext cx="945300" cy="623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20" name="Google Shape;3620;p161"/>
          <p:cNvCxnSpPr>
            <a:stCxn id="3621" idx="2"/>
            <a:endCxn id="3618" idx="1"/>
          </p:cNvCxnSpPr>
          <p:nvPr/>
        </p:nvCxnSpPr>
        <p:spPr>
          <a:xfrm flipH="1" rot="-5400000">
            <a:off x="1882300" y="2004825"/>
            <a:ext cx="1295700" cy="29688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2" name="Google Shape;3622;p161"/>
          <p:cNvCxnSpPr>
            <a:stCxn id="3618" idx="3"/>
            <a:endCxn id="3619" idx="2"/>
          </p:cNvCxnSpPr>
          <p:nvPr/>
        </p:nvCxnSpPr>
        <p:spPr>
          <a:xfrm flipH="1" rot="10800000">
            <a:off x="6763349" y="2704012"/>
            <a:ext cx="1689000" cy="14331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21" name="Google Shape;3621;p161"/>
          <p:cNvSpPr/>
          <p:nvPr/>
        </p:nvSpPr>
        <p:spPr>
          <a:xfrm>
            <a:off x="359200" y="2191875"/>
            <a:ext cx="1373100" cy="649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1992: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Bernhard Boser, Isabelle Guyon and Vladimir Vapnik suggested a way to create nonlinear classifiers by applying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trick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maximum-margin hyperplanes.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5" name="Google Shape;175;p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6" name="Google Shape;176;p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 rotWithShape="1">
          <a:blip r:embed="rId4">
            <a:alphaModFix/>
          </a:blip>
          <a:srcRect b="0" l="30960" r="3318" t="13292"/>
          <a:stretch/>
        </p:blipFill>
        <p:spPr>
          <a:xfrm>
            <a:off x="6147388" y="3131375"/>
            <a:ext cx="1329225" cy="17503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  <p:pic>
        <p:nvPicPr>
          <p:cNvPr id="178" name="Google Shape;17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8038" y="3131375"/>
            <a:ext cx="1163795" cy="1750325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4560000" dist="66675">
              <a:srgbClr val="674EA7">
                <a:alpha val="50000"/>
              </a:srgbClr>
            </a:outerShdw>
          </a:effectLst>
        </p:spPr>
      </p:pic>
      <p:pic>
        <p:nvPicPr>
          <p:cNvPr id="179" name="Google Shape;179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3238" y="3131375"/>
            <a:ext cx="1242744" cy="1750326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4560000" dist="66675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6" name="Shape 3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7" name="Google Shape;3627;p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75" y="2004870"/>
            <a:ext cx="4528475" cy="10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3628" name="Google Shape;3628;p16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9" name="Google Shape;3629;p162"/>
          <p:cNvSpPr txBox="1"/>
          <p:nvPr>
            <p:ph idx="1" type="body"/>
          </p:nvPr>
        </p:nvSpPr>
        <p:spPr>
          <a:xfrm>
            <a:off x="311700" y="1152475"/>
            <a:ext cx="8684100" cy="7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Radial Basis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Kernel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30" name="Google Shape;3630;p162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31" name="Google Shape;3631;p162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2" name="Google Shape;3632;p1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1606" y="1918199"/>
            <a:ext cx="3798594" cy="10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3" name="Google Shape;3633;p1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4674" y="3890100"/>
            <a:ext cx="2748675" cy="494025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34" name="Google Shape;3634;p162"/>
          <p:cNvSpPr/>
          <p:nvPr/>
        </p:nvSpPr>
        <p:spPr>
          <a:xfrm>
            <a:off x="7979550" y="2080975"/>
            <a:ext cx="945300" cy="623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35" name="Google Shape;3635;p162"/>
          <p:cNvCxnSpPr>
            <a:stCxn id="3636" idx="2"/>
            <a:endCxn id="3633" idx="1"/>
          </p:cNvCxnSpPr>
          <p:nvPr/>
        </p:nvCxnSpPr>
        <p:spPr>
          <a:xfrm flipH="1" rot="-5400000">
            <a:off x="1858600" y="1980975"/>
            <a:ext cx="1295700" cy="30165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7" name="Google Shape;3637;p162"/>
          <p:cNvCxnSpPr>
            <a:stCxn id="3633" idx="3"/>
            <a:endCxn id="3634" idx="2"/>
          </p:cNvCxnSpPr>
          <p:nvPr/>
        </p:nvCxnSpPr>
        <p:spPr>
          <a:xfrm flipH="1" rot="10800000">
            <a:off x="6763349" y="2704012"/>
            <a:ext cx="1689000" cy="14331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36" name="Google Shape;3636;p162"/>
          <p:cNvSpPr/>
          <p:nvPr/>
        </p:nvSpPr>
        <p:spPr>
          <a:xfrm>
            <a:off x="359200" y="2191875"/>
            <a:ext cx="1278000" cy="649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1" name="Shape 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2" name="Google Shape;3642;p16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3" name="Google Shape;3643;p16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use of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a replacement is known as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trick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Kernels allow us to avoid computations in the enlarged feature space, by only needing to perform computations for each distinct pair of training points (details in 9.3.2 in ISLR).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44" name="Google Shape;3644;p16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45" name="Google Shape;3645;p16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9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16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51" name="Google Shape;3651;p16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Intuitively we’ve already seen inner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products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act as a measurement of similarity between vectors.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use of kernels can be thought of as a measure of similarity between the original feature space and the enlarged feature space.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52" name="Google Shape;3652;p16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53" name="Google Shape;3653;p16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7" name="Shape 3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8" name="Google Shape;3658;p16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59" name="Google Shape;3659;p16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that we understand the theory and intuition behind SVMs, let’s move on to actually using them with code!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60" name="Google Shape;3660;p16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61" name="Google Shape;3661;p16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5" name="Shape 3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6" name="Google Shape;3666;p166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67" name="Google Shape;3667;p166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with Scikit-Learn - Part One</a:t>
            </a:r>
            <a:endParaRPr/>
          </a:p>
        </p:txBody>
      </p:sp>
      <p:pic>
        <p:nvPicPr>
          <p:cNvPr descr="watermark.jpg" id="3668" name="Google Shape;3668;p16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69" name="Google Shape;3669;p16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3" name="Shape 3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4" name="Google Shape;3674;p16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75" name="Google Shape;3675;p16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 we will use a function from a .py file included in the Support Vector Machine folder!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76" name="Google Shape;3676;p16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77" name="Google Shape;3677;p16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1" name="Shape 3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2" name="Google Shape;3682;p168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3" name="Google Shape;3683;p168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with Scikit-Learn - Part Two</a:t>
            </a:r>
            <a:endParaRPr/>
          </a:p>
        </p:txBody>
      </p:sp>
      <p:pic>
        <p:nvPicPr>
          <p:cNvPr descr="watermark.jpg" id="3684" name="Google Shape;3684;p16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85" name="Google Shape;3685;p16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9" name="Shape 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0" name="Google Shape;3690;p169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1" name="Google Shape;3691;p169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</a:t>
            </a:r>
            <a:r>
              <a:rPr lang="en"/>
              <a:t> with Scikit-Learn - Part One</a:t>
            </a:r>
            <a:endParaRPr/>
          </a:p>
        </p:txBody>
      </p:sp>
      <p:pic>
        <p:nvPicPr>
          <p:cNvPr descr="watermark.jpg" id="3692" name="Google Shape;3692;p16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93" name="Google Shape;3693;p16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7" name="Shape 3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8" name="Google Shape;3698;p17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9" name="Google Shape;3699;p17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00" name="Google Shape;3700;p17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01" name="Google Shape;3701;p17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02" name="Google Shape;3702;p170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3" name="Google Shape;3703;p170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4" name="Google Shape;3704;p170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5" name="Google Shape;3705;p170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6" name="Google Shape;3706;p170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7" name="Google Shape;3707;p170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8" name="Google Shape;3708;p170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9" name="Google Shape;3709;p170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0" name="Google Shape;3710;p170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1" name="Google Shape;3711;p170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2" name="Google Shape;3712;p170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3" name="Google Shape;3713;p170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4" name="Google Shape;3714;p170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5" name="Google Shape;3715;p170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9" name="Shape 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0" name="Google Shape;3720;p17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21" name="Google Shape;3721;p17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22" name="Google Shape;3722;p17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23" name="Google Shape;3723;p17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24" name="Google Shape;3724;p171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5" name="Google Shape;3725;p171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26" name="Google Shape;3726;p171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27" name="Google Shape;3727;p171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8" name="Google Shape;3728;p171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9" name="Google Shape;3729;p171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0" name="Google Shape;3730;p171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1" name="Google Shape;3731;p171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2" name="Google Shape;3732;p171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3" name="Google Shape;3733;p171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4" name="Google Shape;3734;p171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5" name="Google Shape;3735;p171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6" name="Google Shape;3736;p171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7" name="Google Shape;3737;p171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8" name="Google Shape;3738;p171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39" name="Google Shape;3739;p171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740" name="Google Shape;3740;p171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1995: Corinna Cortes and Vladimir Vapnik publish the SVM incarnation utilizing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soft margin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6" name="Google Shape;186;p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7" name="Google Shape;187;p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8"/>
          <p:cNvPicPr preferRelativeResize="0"/>
          <p:nvPr/>
        </p:nvPicPr>
        <p:blipFill rotWithShape="1">
          <a:blip r:embed="rId4">
            <a:alphaModFix/>
          </a:blip>
          <a:srcRect b="0" l="1675" r="4170" t="0"/>
          <a:stretch/>
        </p:blipFill>
        <p:spPr>
          <a:xfrm>
            <a:off x="2436250" y="2750125"/>
            <a:ext cx="1687675" cy="1929225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2100000" dist="57150">
              <a:srgbClr val="674EA7">
                <a:alpha val="50000"/>
              </a:srgbClr>
            </a:outerShdw>
          </a:effectLst>
        </p:spPr>
      </p:pic>
      <p:pic>
        <p:nvPicPr>
          <p:cNvPr id="189" name="Google Shape;189;p28"/>
          <p:cNvPicPr preferRelativeResize="0"/>
          <p:nvPr/>
        </p:nvPicPr>
        <p:blipFill rotWithShape="1">
          <a:blip r:embed="rId5">
            <a:alphaModFix/>
          </a:blip>
          <a:srcRect b="0" l="25738" r="0" t="13292"/>
          <a:stretch/>
        </p:blipFill>
        <p:spPr>
          <a:xfrm>
            <a:off x="5106025" y="2750125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4" name="Shape 3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5" name="Google Shape;3745;p17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6" name="Google Shape;3746;p17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47" name="Google Shape;3747;p17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48" name="Google Shape;3748;p17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49" name="Google Shape;3749;p172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0" name="Google Shape;3750;p172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1" name="Google Shape;3751;p172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2" name="Google Shape;3752;p172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3" name="Google Shape;3753;p172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4" name="Google Shape;3754;p172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5" name="Google Shape;3755;p172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6" name="Google Shape;3756;p172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7" name="Google Shape;3757;p172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8" name="Google Shape;3758;p172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9" name="Google Shape;3759;p172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0" name="Google Shape;3760;p172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1" name="Google Shape;3761;p172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2" name="Google Shape;3762;p172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3" name="Google Shape;3763;p172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64" name="Google Shape;3764;p172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765" name="Google Shape;3765;p172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9" name="Shape 3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0" name="Google Shape;3770;p17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1" name="Google Shape;3771;p17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72" name="Google Shape;3772;p17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73" name="Google Shape;3773;p17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74" name="Google Shape;3774;p173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5" name="Google Shape;3775;p173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6" name="Google Shape;3776;p173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7" name="Google Shape;3777;p173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8" name="Google Shape;3778;p173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9" name="Google Shape;3779;p173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0" name="Google Shape;3780;p173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1" name="Google Shape;3781;p173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2" name="Google Shape;3782;p173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3" name="Google Shape;3783;p173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4" name="Google Shape;3784;p173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5" name="Google Shape;3785;p173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6" name="Google Shape;3786;p173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7" name="Google Shape;3787;p173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8" name="Google Shape;3788;p173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89" name="Google Shape;3789;p173"/>
          <p:cNvSpPr/>
          <p:nvPr/>
        </p:nvSpPr>
        <p:spPr>
          <a:xfrm>
            <a:off x="5626625" y="4428375"/>
            <a:ext cx="144900" cy="4689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0" name="Google Shape;3790;p173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791" name="Google Shape;3791;p173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5" name="Shape 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p17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97" name="Google Shape;3797;p17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98" name="Google Shape;3798;p17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99" name="Google Shape;3799;p17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800" name="Google Shape;3800;p174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1" name="Google Shape;3801;p174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02" name="Google Shape;3802;p174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03" name="Google Shape;3803;p174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4" name="Google Shape;3804;p174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5" name="Google Shape;3805;p174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6" name="Google Shape;3806;p174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7" name="Google Shape;3807;p174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8" name="Google Shape;3808;p174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9" name="Google Shape;3809;p174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0" name="Google Shape;3810;p174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1" name="Google Shape;3811;p174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2" name="Google Shape;3812;p174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3" name="Google Shape;3813;p174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4" name="Google Shape;3814;p174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15" name="Google Shape;3815;p174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16" name="Google Shape;3816;p174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17" name="Google Shape;3817;p174"/>
          <p:cNvSpPr/>
          <p:nvPr/>
        </p:nvSpPr>
        <p:spPr>
          <a:xfrm>
            <a:off x="5626625" y="4428375"/>
            <a:ext cx="144900" cy="4689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8" name="Google Shape;3818;p174"/>
          <p:cNvSpPr/>
          <p:nvPr/>
        </p:nvSpPr>
        <p:spPr>
          <a:xfrm>
            <a:off x="5664537" y="2865164"/>
            <a:ext cx="111900" cy="1119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2" name="Shape 3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3" name="Google Shape;3823;p17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4" name="Google Shape;3824;p17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25" name="Google Shape;3825;p17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26" name="Google Shape;3826;p17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827" name="Google Shape;3827;p175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8" name="Google Shape;3828;p175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9" name="Google Shape;3829;p175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0" name="Google Shape;3830;p175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1" name="Google Shape;3831;p175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2" name="Google Shape;3832;p175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3" name="Google Shape;3833;p175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4" name="Google Shape;3834;p175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5" name="Google Shape;3835;p175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6" name="Google Shape;3836;p175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7" name="Google Shape;3837;p175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8" name="Google Shape;3838;p175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9" name="Google Shape;3839;p175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0" name="Google Shape;3840;p175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1" name="Google Shape;3841;p175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42" name="Google Shape;3842;p175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43" name="Google Shape;3843;p175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44" name="Google Shape;3844;p175"/>
          <p:cNvSpPr/>
          <p:nvPr/>
        </p:nvSpPr>
        <p:spPr>
          <a:xfrm>
            <a:off x="5626625" y="4428375"/>
            <a:ext cx="144900" cy="4689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5" name="Google Shape;3845;p175"/>
          <p:cNvSpPr/>
          <p:nvPr/>
        </p:nvSpPr>
        <p:spPr>
          <a:xfrm>
            <a:off x="5664537" y="2865164"/>
            <a:ext cx="111900" cy="1119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46" name="Google Shape;3846;p175"/>
          <p:cNvCxnSpPr/>
          <p:nvPr/>
        </p:nvCxnSpPr>
        <p:spPr>
          <a:xfrm rot="10800000">
            <a:off x="3348975" y="2913477"/>
            <a:ext cx="2331900" cy="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0" name="Shape 3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1" name="Google Shape;3851;p17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52" name="Google Shape;3852;p17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Concrete Slump Test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53" name="Google Shape;3853;p17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54" name="Google Shape;3854;p17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5" name="Google Shape;3855;p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1800" y="1766675"/>
            <a:ext cx="4005949" cy="30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9" name="Shape 3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" name="Google Shape;3860;p17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61" name="Google Shape;3861;p17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Concrete Slump Test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62" name="Google Shape;3862;p17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63" name="Google Shape;3863;p17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4" name="Google Shape;3864;p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7000" y="1810225"/>
            <a:ext cx="3906474" cy="292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8" name="Shape 3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9" name="Google Shape;3869;p17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0" name="Google Shape;3870;p17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71" name="Google Shape;3871;p17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72" name="Google Shape;3872;p17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873" name="Google Shape;3873;p178"/>
          <p:cNvSpPr/>
          <p:nvPr/>
        </p:nvSpPr>
        <p:spPr>
          <a:xfrm>
            <a:off x="2557696" y="1793275"/>
            <a:ext cx="4445400" cy="2531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4" name="Google Shape;3874;p178"/>
          <p:cNvSpPr txBox="1"/>
          <p:nvPr/>
        </p:nvSpPr>
        <p:spPr>
          <a:xfrm>
            <a:off x="4188751" y="4329736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5" name="Google Shape;3875;p178"/>
          <p:cNvSpPr txBox="1"/>
          <p:nvPr/>
        </p:nvSpPr>
        <p:spPr>
          <a:xfrm>
            <a:off x="1727851" y="2829574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6" name="Google Shape;3876;p178"/>
          <p:cNvSpPr/>
          <p:nvPr/>
        </p:nvSpPr>
        <p:spPr>
          <a:xfrm>
            <a:off x="3085621" y="3517720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7" name="Google Shape;3877;p178"/>
          <p:cNvSpPr/>
          <p:nvPr/>
        </p:nvSpPr>
        <p:spPr>
          <a:xfrm>
            <a:off x="3574080" y="3684395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8" name="Google Shape;3878;p178"/>
          <p:cNvSpPr/>
          <p:nvPr/>
        </p:nvSpPr>
        <p:spPr>
          <a:xfrm>
            <a:off x="3976628" y="2862923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9" name="Google Shape;3879;p178"/>
          <p:cNvSpPr/>
          <p:nvPr/>
        </p:nvSpPr>
        <p:spPr>
          <a:xfrm>
            <a:off x="4504053" y="3092644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0" name="Google Shape;3880;p178"/>
          <p:cNvSpPr/>
          <p:nvPr/>
        </p:nvSpPr>
        <p:spPr>
          <a:xfrm>
            <a:off x="4869370" y="2389560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1" name="Google Shape;3881;p178"/>
          <p:cNvSpPr/>
          <p:nvPr/>
        </p:nvSpPr>
        <p:spPr>
          <a:xfrm>
            <a:off x="5325679" y="266591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2" name="Google Shape;3882;p178"/>
          <p:cNvSpPr/>
          <p:nvPr/>
        </p:nvSpPr>
        <p:spPr>
          <a:xfrm>
            <a:off x="5720003" y="2076470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3" name="Google Shape;3883;p178"/>
          <p:cNvSpPr/>
          <p:nvPr/>
        </p:nvSpPr>
        <p:spPr>
          <a:xfrm>
            <a:off x="4294289" y="213878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4" name="Google Shape;3884;p178"/>
          <p:cNvSpPr/>
          <p:nvPr/>
        </p:nvSpPr>
        <p:spPr>
          <a:xfrm>
            <a:off x="6023980" y="248811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5" name="Google Shape;3885;p178"/>
          <p:cNvSpPr/>
          <p:nvPr/>
        </p:nvSpPr>
        <p:spPr>
          <a:xfrm>
            <a:off x="6362233" y="2002770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6" name="Google Shape;3886;p178"/>
          <p:cNvSpPr/>
          <p:nvPr/>
        </p:nvSpPr>
        <p:spPr>
          <a:xfrm>
            <a:off x="2558122" y="2283727"/>
            <a:ext cx="4461733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87" name="Google Shape;3887;p178"/>
          <p:cNvSpPr/>
          <p:nvPr/>
        </p:nvSpPr>
        <p:spPr>
          <a:xfrm>
            <a:off x="2514944" y="2138788"/>
            <a:ext cx="4505051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88" name="Google Shape;3888;p178"/>
          <p:cNvSpPr/>
          <p:nvPr/>
        </p:nvSpPr>
        <p:spPr>
          <a:xfrm>
            <a:off x="2769818" y="2389560"/>
            <a:ext cx="4250284" cy="1940196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2" name="Shape 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3" name="Google Shape;3893;p17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4" name="Google Shape;3894;p17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95" name="Google Shape;3895;p17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96" name="Google Shape;3896;p17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897" name="Google Shape;3897;p179"/>
          <p:cNvSpPr/>
          <p:nvPr/>
        </p:nvSpPr>
        <p:spPr>
          <a:xfrm>
            <a:off x="2557696" y="1793275"/>
            <a:ext cx="4445400" cy="2531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8" name="Google Shape;3898;p179"/>
          <p:cNvSpPr txBox="1"/>
          <p:nvPr/>
        </p:nvSpPr>
        <p:spPr>
          <a:xfrm>
            <a:off x="4188751" y="4329736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9" name="Google Shape;3899;p179"/>
          <p:cNvSpPr txBox="1"/>
          <p:nvPr/>
        </p:nvSpPr>
        <p:spPr>
          <a:xfrm>
            <a:off x="1727851" y="2829574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0" name="Google Shape;3900;p179"/>
          <p:cNvSpPr/>
          <p:nvPr/>
        </p:nvSpPr>
        <p:spPr>
          <a:xfrm>
            <a:off x="3085621" y="351772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1" name="Google Shape;3901;p179"/>
          <p:cNvSpPr/>
          <p:nvPr/>
        </p:nvSpPr>
        <p:spPr>
          <a:xfrm>
            <a:off x="3574080" y="3684395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2" name="Google Shape;3902;p179"/>
          <p:cNvSpPr/>
          <p:nvPr/>
        </p:nvSpPr>
        <p:spPr>
          <a:xfrm>
            <a:off x="3976628" y="2862923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3" name="Google Shape;3903;p179"/>
          <p:cNvSpPr/>
          <p:nvPr/>
        </p:nvSpPr>
        <p:spPr>
          <a:xfrm>
            <a:off x="4504053" y="3092644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4" name="Google Shape;3904;p179"/>
          <p:cNvSpPr/>
          <p:nvPr/>
        </p:nvSpPr>
        <p:spPr>
          <a:xfrm>
            <a:off x="4869370" y="238956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5" name="Google Shape;3905;p179"/>
          <p:cNvSpPr/>
          <p:nvPr/>
        </p:nvSpPr>
        <p:spPr>
          <a:xfrm>
            <a:off x="5325679" y="2665918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6" name="Google Shape;3906;p179"/>
          <p:cNvSpPr/>
          <p:nvPr/>
        </p:nvSpPr>
        <p:spPr>
          <a:xfrm>
            <a:off x="5720003" y="207647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7" name="Google Shape;3907;p179"/>
          <p:cNvSpPr/>
          <p:nvPr/>
        </p:nvSpPr>
        <p:spPr>
          <a:xfrm>
            <a:off x="4294289" y="213878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8" name="Google Shape;3908;p179"/>
          <p:cNvSpPr/>
          <p:nvPr/>
        </p:nvSpPr>
        <p:spPr>
          <a:xfrm>
            <a:off x="6023980" y="2488118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9" name="Google Shape;3909;p179"/>
          <p:cNvSpPr/>
          <p:nvPr/>
        </p:nvSpPr>
        <p:spPr>
          <a:xfrm>
            <a:off x="6362233" y="200277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0" name="Google Shape;3910;p179"/>
          <p:cNvSpPr/>
          <p:nvPr/>
        </p:nvSpPr>
        <p:spPr>
          <a:xfrm>
            <a:off x="2558122" y="2283727"/>
            <a:ext cx="4461733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11" name="Google Shape;3911;p179"/>
          <p:cNvSpPr/>
          <p:nvPr/>
        </p:nvSpPr>
        <p:spPr>
          <a:xfrm>
            <a:off x="2514944" y="2138788"/>
            <a:ext cx="4505051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912" name="Google Shape;3912;p179"/>
          <p:cNvSpPr/>
          <p:nvPr/>
        </p:nvSpPr>
        <p:spPr>
          <a:xfrm>
            <a:off x="2769818" y="2389560"/>
            <a:ext cx="4250284" cy="1940196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6" name="Shape 3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7" name="Google Shape;3917;p18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18" name="Google Shape;3918;p18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19" name="Google Shape;3919;p18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20" name="Google Shape;3920;p18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921" name="Google Shape;3921;p180"/>
          <p:cNvSpPr/>
          <p:nvPr/>
        </p:nvSpPr>
        <p:spPr>
          <a:xfrm>
            <a:off x="2557696" y="1793275"/>
            <a:ext cx="4445400" cy="2531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2" name="Google Shape;3922;p180"/>
          <p:cNvSpPr txBox="1"/>
          <p:nvPr/>
        </p:nvSpPr>
        <p:spPr>
          <a:xfrm>
            <a:off x="4188751" y="4329736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3" name="Google Shape;3923;p180"/>
          <p:cNvSpPr txBox="1"/>
          <p:nvPr/>
        </p:nvSpPr>
        <p:spPr>
          <a:xfrm>
            <a:off x="1727851" y="2829574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4" name="Google Shape;3924;p180"/>
          <p:cNvSpPr/>
          <p:nvPr/>
        </p:nvSpPr>
        <p:spPr>
          <a:xfrm>
            <a:off x="3085621" y="351772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5" name="Google Shape;3925;p180"/>
          <p:cNvSpPr/>
          <p:nvPr/>
        </p:nvSpPr>
        <p:spPr>
          <a:xfrm>
            <a:off x="3574080" y="3684395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6" name="Google Shape;3926;p180"/>
          <p:cNvSpPr/>
          <p:nvPr/>
        </p:nvSpPr>
        <p:spPr>
          <a:xfrm>
            <a:off x="3976628" y="2862923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7" name="Google Shape;3927;p180"/>
          <p:cNvSpPr/>
          <p:nvPr/>
        </p:nvSpPr>
        <p:spPr>
          <a:xfrm>
            <a:off x="4504053" y="3092644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8" name="Google Shape;3928;p180"/>
          <p:cNvSpPr/>
          <p:nvPr/>
        </p:nvSpPr>
        <p:spPr>
          <a:xfrm>
            <a:off x="4869370" y="238956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9" name="Google Shape;3929;p180"/>
          <p:cNvSpPr/>
          <p:nvPr/>
        </p:nvSpPr>
        <p:spPr>
          <a:xfrm>
            <a:off x="5325679" y="2665918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0" name="Google Shape;3930;p180"/>
          <p:cNvSpPr/>
          <p:nvPr/>
        </p:nvSpPr>
        <p:spPr>
          <a:xfrm>
            <a:off x="5720003" y="207647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1" name="Google Shape;3931;p180"/>
          <p:cNvSpPr/>
          <p:nvPr/>
        </p:nvSpPr>
        <p:spPr>
          <a:xfrm>
            <a:off x="4294289" y="213878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2" name="Google Shape;3932;p180"/>
          <p:cNvSpPr/>
          <p:nvPr/>
        </p:nvSpPr>
        <p:spPr>
          <a:xfrm>
            <a:off x="6023980" y="2488118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3" name="Google Shape;3933;p180"/>
          <p:cNvSpPr/>
          <p:nvPr/>
        </p:nvSpPr>
        <p:spPr>
          <a:xfrm>
            <a:off x="6362233" y="200277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4" name="Google Shape;3934;p180"/>
          <p:cNvSpPr/>
          <p:nvPr/>
        </p:nvSpPr>
        <p:spPr>
          <a:xfrm>
            <a:off x="2558122" y="2283727"/>
            <a:ext cx="4461733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35" name="Google Shape;3935;p180"/>
          <p:cNvSpPr/>
          <p:nvPr/>
        </p:nvSpPr>
        <p:spPr>
          <a:xfrm>
            <a:off x="2527819" y="2138788"/>
            <a:ext cx="4505051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936" name="Google Shape;3936;p180"/>
          <p:cNvSpPr/>
          <p:nvPr/>
        </p:nvSpPr>
        <p:spPr>
          <a:xfrm>
            <a:off x="2769818" y="2389560"/>
            <a:ext cx="4250284" cy="1940196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0" name="Shape 3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1" name="Google Shape;3941;p181"/>
          <p:cNvSpPr txBox="1"/>
          <p:nvPr>
            <p:ph type="ctrTitle"/>
          </p:nvPr>
        </p:nvSpPr>
        <p:spPr>
          <a:xfrm>
            <a:off x="311700" y="1236950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Project Exercise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42" name="Google Shape;3942;p18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43" name="Google Shape;3943;p18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2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1996: Vladimir Vapnik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Harris Drucker, Christopher Burges, Linda Kaufman and Alexander Smola publish “Support Vector Regression Machines”, expanding SVM beyond classification tasks.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6" name="Google Shape;196;p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7" name="Google Shape;197;p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7" name="Shape 3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8" name="Google Shape;3948;p18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49" name="Google Shape;3949;p18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Can you detect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fraudulent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wine based on features from a chemical analysis?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50" name="Google Shape;3950;p18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51" name="Google Shape;3951;p18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2" name="Google Shape;3952;p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1113" y="2219600"/>
            <a:ext cx="3881774" cy="25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6" name="Shape 3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7" name="Google Shape;3957;p18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58" name="Google Shape;3958;p18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this problem even solvable? Are “fraud” wines really different than “real” wines?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59" name="Google Shape;3959;p18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60" name="Google Shape;3960;p18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1" name="Google Shape;3961;p1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1113" y="2219600"/>
            <a:ext cx="3881774" cy="25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5" name="Shape 3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6" name="Google Shape;3966;p184"/>
          <p:cNvSpPr txBox="1"/>
          <p:nvPr>
            <p:ph type="ctrTitle"/>
          </p:nvPr>
        </p:nvSpPr>
        <p:spPr>
          <a:xfrm>
            <a:off x="311700" y="1236950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Project Solutions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67" name="Google Shape;3967;p18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68" name="Google Shape;3968;p18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It took over 30 years of work to get to the version of Support Vector Machines we will be using!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Work continues today with improvements in implementation and performance, as well as theoretical advancements.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4" name="Google Shape;204;p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5" name="Google Shape;205;p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p3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As we begin to learn about the intuition and theory behind Support Vector Machines, keep in mind this steady progress.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see it advance clearly as we move from Maximum Margin Classifiers, to Support Vector Classifiers, and finally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2" name="Google Shape;212;p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3" name="Google Shape;213;p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 are one of the more complex algorithms we will learn, but it all begins with a simple premise: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Does a hyperplane exist that can effectively separate classes?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 answer this question, we first need to go through the history and development of Support Vector Machines!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4" name="Google Shape;64;p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5" name="Google Shape;65;p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32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 - Hyperplanes and Margins</a:t>
            </a:r>
            <a:endParaRPr/>
          </a:p>
        </p:txBody>
      </p:sp>
      <p:pic>
        <p:nvPicPr>
          <p:cNvPr descr="watermark.jpg" id="220" name="Google Shape;220;p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21" name="Google Shape;221;p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3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slowly build up to SVMs: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Maximum Margin Classifier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begin by understanding what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is...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28" name="Google Shape;228;p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29" name="Google Shape;229;p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3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an N-dimensional space, a hyperplane is a flat affine subspace of hyperplane dimension N − 1.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1-D Hyperplane is a single point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2-D Hyperplane is a line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3-D Hyperplane is flat plane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36" name="Google Shape;236;p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37" name="Google Shape;237;p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3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1-D Hyperplane is a single point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4" name="Google Shape;244;p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5" name="Google Shape;245;p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3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47" name="Google Shape;247;p35"/>
          <p:cNvSpPr txBox="1"/>
          <p:nvPr/>
        </p:nvSpPr>
        <p:spPr>
          <a:xfrm>
            <a:off x="375850" y="30129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3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1-D Hyperplane is a single point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4" name="Google Shape;254;p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5" name="Google Shape;255;p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6" name="Google Shape;256;p36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57" name="Google Shape;257;p36"/>
          <p:cNvCxnSpPr/>
          <p:nvPr/>
        </p:nvCxnSpPr>
        <p:spPr>
          <a:xfrm>
            <a:off x="4572000" y="2952350"/>
            <a:ext cx="0" cy="2412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36"/>
          <p:cNvSpPr txBox="1"/>
          <p:nvPr/>
        </p:nvSpPr>
        <p:spPr>
          <a:xfrm>
            <a:off x="375850" y="30129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p3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-D Hyperplane is a line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5" name="Google Shape;265;p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6" name="Google Shape;266;p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7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7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p37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p3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2-D Hyperplane is a line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6" name="Google Shape;276;p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7" name="Google Shape;277;p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8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8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0" name="Google Shape;280;p38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1" name="Google Shape;281;p38"/>
          <p:cNvCxnSpPr/>
          <p:nvPr/>
        </p:nvCxnSpPr>
        <p:spPr>
          <a:xfrm>
            <a:off x="3139225" y="1865425"/>
            <a:ext cx="3827700" cy="28251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p3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-D Hyperplane is a flat plane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8" name="Google Shape;288;p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9" name="Google Shape;289;p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9"/>
          <p:cNvSpPr txBox="1"/>
          <p:nvPr/>
        </p:nvSpPr>
        <p:spPr>
          <a:xfrm>
            <a:off x="6443025" y="37858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1" name="Google Shape;291;p39"/>
          <p:cNvSpPr txBox="1"/>
          <p:nvPr/>
        </p:nvSpPr>
        <p:spPr>
          <a:xfrm>
            <a:off x="1042425" y="4259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2" name="Google Shape;292;p39"/>
          <p:cNvCxnSpPr/>
          <p:nvPr/>
        </p:nvCxnSpPr>
        <p:spPr>
          <a:xfrm>
            <a:off x="3610100" y="1811100"/>
            <a:ext cx="0" cy="157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93" name="Google Shape;293;p39"/>
          <p:cNvCxnSpPr/>
          <p:nvPr/>
        </p:nvCxnSpPr>
        <p:spPr>
          <a:xfrm flipH="1" rot="10800000">
            <a:off x="1865425" y="3374800"/>
            <a:ext cx="1744800" cy="1050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94" name="Google Shape;294;p39"/>
          <p:cNvCxnSpPr/>
          <p:nvPr/>
        </p:nvCxnSpPr>
        <p:spPr>
          <a:xfrm rot="10800000">
            <a:off x="3616050" y="3374775"/>
            <a:ext cx="3266100" cy="55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95" name="Google Shape;295;p39"/>
          <p:cNvSpPr txBox="1"/>
          <p:nvPr/>
        </p:nvSpPr>
        <p:spPr>
          <a:xfrm>
            <a:off x="2740300" y="17567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X3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p39"/>
          <p:cNvSpPr/>
          <p:nvPr/>
        </p:nvSpPr>
        <p:spPr>
          <a:xfrm rot="1439732">
            <a:off x="1956270" y="2426146"/>
            <a:ext cx="3908373" cy="1885955"/>
          </a:xfrm>
          <a:prstGeom prst="parallelogram">
            <a:avLst>
              <a:gd fmla="val 99019" name="adj"/>
            </a:avLst>
          </a:prstGeom>
          <a:solidFill>
            <a:srgbClr val="E69138">
              <a:alpha val="59550"/>
            </a:srgbClr>
          </a:solidFill>
          <a:ln cap="flat" cmpd="sng" w="9525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" name="Google Shape;302;p4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main idea behind SVM is that we can use Hyperplanes to create a separation between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Then new points will fall on one side of this separating hyperplane, which we can then use to assign a class.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03" name="Google Shape;303;p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04" name="Google Shape;304;p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4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Imagine a data set with one feature and one binary target label.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weight feature for baby chicks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Classified by Male or Female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would this look like visualized?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1" name="Google Shape;311;p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12" name="Google Shape;312;p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Section Overview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History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Intuition and Theory for SVM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SVM Classification Example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SVM Regression Example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SVM Project Exercise and Solutions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2" name="Google Shape;72;p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3" name="Google Shape;73;p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4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Place points along feature.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9" name="Google Shape;319;p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20" name="Google Shape;320;p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1" name="Google Shape;321;p42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22" name="Google Shape;322;p42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2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2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42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2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2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2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2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2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2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42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p42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2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2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4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in this case, classes are perfectly separable. This is unlikely in real world datasets.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2" name="Google Shape;342;p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3" name="Google Shape;343;p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" name="Google Shape;344;p43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45" name="Google Shape;345;p43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3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3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3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3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43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43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43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3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3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3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6" name="Google Shape;356;p43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43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3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" name="Google Shape;364;p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Idea behind SVM is to create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between the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5" name="Google Shape;365;p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6" name="Google Shape;366;p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7" name="Google Shape;367;p4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68" name="Google Shape;368;p4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p4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4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44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4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4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4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0" name="Google Shape;380;p4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2" name="Google Shape;382;p44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8" name="Google Shape;388;p4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new point would be classified based on what side of the point they land 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9" name="Google Shape;389;p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0" name="Google Shape;390;p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1" name="Google Shape;391;p4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92" name="Google Shape;392;p45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3" name="Google Shape;393;p45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5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5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5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5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5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5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5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5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5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5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4" name="Google Shape;404;p45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5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6" name="Google Shape;406;p45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2" name="Google Shape;412;p4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new point would be classified based on what side of the point they land 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13" name="Google Shape;413;p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14" name="Google Shape;414;p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5" name="Google Shape;415;p46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16" name="Google Shape;416;p46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p46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46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6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6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6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46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6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46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6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6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6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8" name="Google Shape;428;p46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46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0" name="Google Shape;430;p46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1" name="Google Shape;431;p46"/>
          <p:cNvSpPr/>
          <p:nvPr/>
        </p:nvSpPr>
        <p:spPr>
          <a:xfrm>
            <a:off x="5151800" y="3075800"/>
            <a:ext cx="235500" cy="2355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6"/>
          <p:cNvSpPr txBox="1"/>
          <p:nvPr/>
        </p:nvSpPr>
        <p:spPr>
          <a:xfrm>
            <a:off x="4603250" y="27709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8" name="Google Shape;438;p4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new point would be classified based on what side of the point they land 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39" name="Google Shape;439;p4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40" name="Google Shape;440;p4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1" name="Google Shape;441;p47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42" name="Google Shape;442;p47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3" name="Google Shape;443;p47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7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7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7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7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7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7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7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7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7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7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4" name="Google Shape;454;p47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7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6" name="Google Shape;456;p47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47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7"/>
          <p:cNvSpPr txBox="1"/>
          <p:nvPr/>
        </p:nvSpPr>
        <p:spPr>
          <a:xfrm>
            <a:off x="2393450" y="27830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FE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4" name="Google Shape;464;p4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do we choose where to put this separating hyperplane?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65" name="Google Shape;465;p4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66" name="Google Shape;466;p4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7" name="Google Shape;467;p48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68" name="Google Shape;468;p48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9" name="Google Shape;469;p48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8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8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8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8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8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8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8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8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8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8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0" name="Google Shape;480;p48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8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2" name="Google Shape;482;p48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8" name="Google Shape;488;p4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 there are many options that perfectly separate out these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89" name="Google Shape;489;p4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90" name="Google Shape;490;p4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1" name="Google Shape;491;p49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92" name="Google Shape;492;p49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3" name="Google Shape;493;p49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9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9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9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9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9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9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49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9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9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9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4" name="Google Shape;504;p49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9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6" name="Google Shape;506;p49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49"/>
          <p:cNvCxnSpPr/>
          <p:nvPr/>
        </p:nvCxnSpPr>
        <p:spPr>
          <a:xfrm>
            <a:off x="4015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8" name="Google Shape;508;p49"/>
          <p:cNvCxnSpPr/>
          <p:nvPr/>
        </p:nvCxnSpPr>
        <p:spPr>
          <a:xfrm>
            <a:off x="56921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" name="Google Shape;509;p49"/>
          <p:cNvCxnSpPr/>
          <p:nvPr/>
        </p:nvCxnSpPr>
        <p:spPr>
          <a:xfrm>
            <a:off x="53111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49"/>
          <p:cNvCxnSpPr/>
          <p:nvPr/>
        </p:nvCxnSpPr>
        <p:spPr>
          <a:xfrm>
            <a:off x="4396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5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6" name="Google Shape;516;p5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Which of these is the “best” separator between the classes?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17" name="Google Shape;517;p5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18" name="Google Shape;518;p5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9" name="Google Shape;519;p50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20" name="Google Shape;520;p50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1" name="Google Shape;521;p50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50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50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50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50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50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50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0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0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50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50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2" name="Google Shape;532;p50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50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4" name="Google Shape;534;p50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50"/>
          <p:cNvCxnSpPr/>
          <p:nvPr/>
        </p:nvCxnSpPr>
        <p:spPr>
          <a:xfrm>
            <a:off x="4015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50"/>
          <p:cNvCxnSpPr/>
          <p:nvPr/>
        </p:nvCxnSpPr>
        <p:spPr>
          <a:xfrm>
            <a:off x="56921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50"/>
          <p:cNvCxnSpPr/>
          <p:nvPr/>
        </p:nvCxnSpPr>
        <p:spPr>
          <a:xfrm>
            <a:off x="53111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50"/>
          <p:cNvCxnSpPr/>
          <p:nvPr/>
        </p:nvCxnSpPr>
        <p:spPr>
          <a:xfrm>
            <a:off x="4396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4" name="Google Shape;544;p51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could use the separator that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maximizes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margins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between the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45" name="Google Shape;545;p5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46" name="Google Shape;546;p5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7" name="Google Shape;547;p51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48" name="Google Shape;548;p51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51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51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51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51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51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51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51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51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51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51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51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0" name="Google Shape;560;p51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51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2" name="Google Shape;562;p51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51"/>
          <p:cNvCxnSpPr/>
          <p:nvPr/>
        </p:nvCxnSpPr>
        <p:spPr>
          <a:xfrm>
            <a:off x="39596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64" name="Google Shape;564;p51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Relevant Reading in ISLR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Chapter 9 covers Support Vector Machine Classification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Wikipedia has a section on Support Vector Machine Regression.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900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0" name="Google Shape;80;p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1" name="Google Shape;81;p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0" name="Google Shape;570;p52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could use the separator that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maximizes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margins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between the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71" name="Google Shape;571;p5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2" name="Google Shape;572;p5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3" name="Google Shape;573;p52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74" name="Google Shape;574;p52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5" name="Google Shape;575;p52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52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52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52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52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52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52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52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52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52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52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6" name="Google Shape;586;p52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52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8" name="Google Shape;588;p52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9" name="Google Shape;589;p52"/>
          <p:cNvCxnSpPr/>
          <p:nvPr/>
        </p:nvCxnSpPr>
        <p:spPr>
          <a:xfrm>
            <a:off x="39596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90" name="Google Shape;590;p52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91" name="Google Shape;591;p52"/>
          <p:cNvCxnSpPr/>
          <p:nvPr/>
        </p:nvCxnSpPr>
        <p:spPr>
          <a:xfrm>
            <a:off x="3918000" y="2704575"/>
            <a:ext cx="917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592" name="Google Shape;592;p52"/>
          <p:cNvCxnSpPr/>
          <p:nvPr/>
        </p:nvCxnSpPr>
        <p:spPr>
          <a:xfrm>
            <a:off x="4756200" y="2704575"/>
            <a:ext cx="966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8" name="Google Shape;598;p53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is known as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Maximal Margin Classifier.</a:t>
            </a:r>
            <a:endParaRPr b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99" name="Google Shape;599;p5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00" name="Google Shape;600;p5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1" name="Google Shape;601;p53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02" name="Google Shape;602;p53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3" name="Google Shape;603;p53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53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53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53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53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53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53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53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53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53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53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4" name="Google Shape;614;p53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53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6" name="Google Shape;616;p53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53"/>
          <p:cNvCxnSpPr/>
          <p:nvPr/>
        </p:nvCxnSpPr>
        <p:spPr>
          <a:xfrm>
            <a:off x="39596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53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53"/>
          <p:cNvCxnSpPr/>
          <p:nvPr/>
        </p:nvCxnSpPr>
        <p:spPr>
          <a:xfrm>
            <a:off x="3918000" y="2704575"/>
            <a:ext cx="917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620" name="Google Shape;620;p53"/>
          <p:cNvCxnSpPr/>
          <p:nvPr/>
        </p:nvCxnSpPr>
        <p:spPr>
          <a:xfrm>
            <a:off x="4756200" y="2704575"/>
            <a:ext cx="966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6" name="Google Shape;626;p54"/>
          <p:cNvSpPr txBox="1"/>
          <p:nvPr>
            <p:ph idx="1" type="body"/>
          </p:nvPr>
        </p:nvSpPr>
        <p:spPr>
          <a:xfrm>
            <a:off x="311700" y="1152475"/>
            <a:ext cx="8684100" cy="10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same idea of maximum margins applies to N-dimensions.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27" name="Google Shape;627;p5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28" name="Google Shape;628;p5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9" name="Google Shape;629;p5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30" name="Google Shape;630;p5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1" name="Google Shape;631;p5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5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5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5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54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5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54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54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54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54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5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2" name="Google Shape;642;p5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5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4" name="Google Shape;644;p54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5" name="Google Shape;645;p54"/>
          <p:cNvCxnSpPr/>
          <p:nvPr/>
        </p:nvCxnSpPr>
        <p:spPr>
          <a:xfrm>
            <a:off x="39596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46" name="Google Shape;646;p54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47" name="Google Shape;647;p54"/>
          <p:cNvCxnSpPr/>
          <p:nvPr/>
        </p:nvCxnSpPr>
        <p:spPr>
          <a:xfrm>
            <a:off x="3918000" y="2704575"/>
            <a:ext cx="917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648" name="Google Shape;648;p54"/>
          <p:cNvCxnSpPr/>
          <p:nvPr/>
        </p:nvCxnSpPr>
        <p:spPr>
          <a:xfrm>
            <a:off x="4756200" y="2704575"/>
            <a:ext cx="966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5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5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5" name="Google Shape;655;p55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Imagine a 2 dimensional feature space: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56" name="Google Shape;656;p5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57" name="Google Shape;657;p5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55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9" name="Google Shape;659;p55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0" name="Google Shape;660;p55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55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55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55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55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55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55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55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55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55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55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55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55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55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55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55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55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55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55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55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55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55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5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55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55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55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55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55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55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55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55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55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55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55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55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55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6" name="Google Shape;696;p55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55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56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5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4" name="Google Shape;704;p56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 is a line.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05" name="Google Shape;705;p5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06" name="Google Shape;706;p5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56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8" name="Google Shape;708;p56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9" name="Google Shape;709;p56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56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56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56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56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56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56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56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56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56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56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6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56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56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56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56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56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56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56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56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56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56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56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56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56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56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56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56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56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56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56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56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56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56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56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5" name="Google Shape;745;p56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56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7" name="Google Shape;747;p56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57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5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4" name="Google Shape;754;p57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Multiple possible hyperplanes: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55" name="Google Shape;755;p5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56" name="Google Shape;756;p5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57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8" name="Google Shape;758;p57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9" name="Google Shape;759;p57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57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57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57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57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57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57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57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57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57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57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57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57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57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57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57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57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57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57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57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57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57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57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57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57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57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57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57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57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57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57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57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57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57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57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57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5" name="Google Shape;795;p57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57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7" name="Google Shape;797;p57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98" name="Google Shape;798;p57"/>
          <p:cNvCxnSpPr/>
          <p:nvPr/>
        </p:nvCxnSpPr>
        <p:spPr>
          <a:xfrm>
            <a:off x="4261550" y="1860250"/>
            <a:ext cx="1363800" cy="285330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99" name="Google Shape;799;p57"/>
          <p:cNvCxnSpPr/>
          <p:nvPr/>
        </p:nvCxnSpPr>
        <p:spPr>
          <a:xfrm flipH="1">
            <a:off x="4209725" y="1860100"/>
            <a:ext cx="718800" cy="283860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58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5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6" name="Google Shape;806;p58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to maximize margins: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07" name="Google Shape;807;p5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08" name="Google Shape;808;p5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58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0" name="Google Shape;810;p58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1" name="Google Shape;811;p58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58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58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58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58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58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58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58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58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58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58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58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58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58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58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58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58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58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58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58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58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58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58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58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58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58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58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58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58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58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58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58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58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58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58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58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7" name="Google Shape;847;p58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58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49" name="Google Shape;849;p58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0" name="Google Shape;850;p58"/>
          <p:cNvCxnSpPr/>
          <p:nvPr/>
        </p:nvCxnSpPr>
        <p:spPr>
          <a:xfrm>
            <a:off x="3060750" y="1865425"/>
            <a:ext cx="2571900" cy="281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51" name="Google Shape;851;p58"/>
          <p:cNvCxnSpPr/>
          <p:nvPr/>
        </p:nvCxnSpPr>
        <p:spPr>
          <a:xfrm>
            <a:off x="4099100" y="1865425"/>
            <a:ext cx="2595900" cy="284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9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5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58" name="Google Shape;858;p5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59" name="Google Shape;859;p5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59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1" name="Google Shape;861;p59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2" name="Google Shape;862;p59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59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59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59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59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59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59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59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59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59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59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59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59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59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59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59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59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59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59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59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59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59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59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59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59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59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59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59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59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59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59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59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59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59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59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59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8" name="Google Shape;898;p59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59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00" name="Google Shape;900;p59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1" name="Google Shape;901;p59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59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 each data point is a 2D vector: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3" name="Google Shape;903;p59"/>
          <p:cNvCxnSpPr/>
          <p:nvPr/>
        </p:nvCxnSpPr>
        <p:spPr>
          <a:xfrm>
            <a:off x="3060750" y="1865425"/>
            <a:ext cx="2571900" cy="281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04" name="Google Shape;904;p59"/>
          <p:cNvCxnSpPr/>
          <p:nvPr/>
        </p:nvCxnSpPr>
        <p:spPr>
          <a:xfrm>
            <a:off x="4099100" y="1865425"/>
            <a:ext cx="2595900" cy="284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60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6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11" name="Google Shape;911;p6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12" name="Google Shape;912;p6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13" name="Google Shape;913;p60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4" name="Google Shape;914;p60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5" name="Google Shape;915;p60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60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60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60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60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60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60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60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60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60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60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60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60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60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60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60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60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60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60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60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60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60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60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60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60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60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60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60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60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60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60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60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60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60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60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60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1" name="Google Shape;951;p60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60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3" name="Google Shape;953;p60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4" name="Google Shape;954;p60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60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points at margin “support” separator: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56" name="Google Shape;956;p60"/>
          <p:cNvCxnSpPr/>
          <p:nvPr/>
        </p:nvCxnSpPr>
        <p:spPr>
          <a:xfrm>
            <a:off x="3060750" y="1865425"/>
            <a:ext cx="2571900" cy="281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57" name="Google Shape;957;p60"/>
          <p:cNvCxnSpPr/>
          <p:nvPr/>
        </p:nvCxnSpPr>
        <p:spPr>
          <a:xfrm>
            <a:off x="4099100" y="1865425"/>
            <a:ext cx="2595900" cy="284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6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3" name="Google Shape;963;p61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happens if classes are not perfectly separable?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64" name="Google Shape;964;p6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65" name="Google Shape;965;p6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6" name="Google Shape;966;p61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967" name="Google Shape;967;p61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8" name="Google Shape;968;p61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61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61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61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61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61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61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61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61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61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61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9" name="Google Shape;979;p61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61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61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61"/>
          <p:cNvSpPr/>
          <p:nvPr/>
        </p:nvSpPr>
        <p:spPr>
          <a:xfrm rot="3401068">
            <a:off x="3276835" y="2672069"/>
            <a:ext cx="585526" cy="20535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61"/>
          <p:cNvSpPr/>
          <p:nvPr/>
        </p:nvSpPr>
        <p:spPr>
          <a:xfrm rot="7607614">
            <a:off x="4076834" y="2672004"/>
            <a:ext cx="585541" cy="20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Let’s get started!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7" name="Google Shape;87;p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8" name="Google Shape;88;p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6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9" name="Google Shape;989;p62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are not be able to separate without allowing for misclassifications.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90" name="Google Shape;990;p6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91" name="Google Shape;991;p6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2" name="Google Shape;992;p62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993" name="Google Shape;993;p62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4" name="Google Shape;994;p62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62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62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62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62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62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62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62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62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62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62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5" name="Google Shape;1005;p62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62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62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8" name="Google Shape;1008;p62"/>
          <p:cNvCxnSpPr/>
          <p:nvPr/>
        </p:nvCxnSpPr>
        <p:spPr>
          <a:xfrm>
            <a:off x="3674300" y="28341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9" name="Google Shape;1009;p62"/>
          <p:cNvSpPr/>
          <p:nvPr/>
        </p:nvSpPr>
        <p:spPr>
          <a:xfrm rot="8100000">
            <a:off x="4138610" y="2756575"/>
            <a:ext cx="585484" cy="2053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6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5" name="Google Shape;1015;p63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are not be able to separate without allowing for misclassifications.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16" name="Google Shape;1016;p6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17" name="Google Shape;1017;p6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8" name="Google Shape;1018;p63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019" name="Google Shape;1019;p63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0" name="Google Shape;1020;p63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63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63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63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63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63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63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63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63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63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63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1" name="Google Shape;1031;p63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63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63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4" name="Google Shape;1034;p63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5" name="Google Shape;1035;p63"/>
          <p:cNvSpPr/>
          <p:nvPr/>
        </p:nvSpPr>
        <p:spPr>
          <a:xfrm rot="3936861">
            <a:off x="3390445" y="2664011"/>
            <a:ext cx="585647" cy="205279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6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1" name="Google Shape;1041;p64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have a bias-variance trade-off depending where we place this separator: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42" name="Google Shape;1042;p6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43" name="Google Shape;1043;p6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4" name="Google Shape;1044;p6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045" name="Google Shape;1045;p6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6" name="Google Shape;1046;p6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6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6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6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64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6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64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64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64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64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6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7" name="Google Shape;1057;p6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6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64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0" name="Google Shape;1060;p64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65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65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6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8" name="Google Shape;1068;p65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one feature this classifier creates ranges for male and female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69" name="Google Shape;1069;p6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70" name="Google Shape;1070;p6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1" name="Google Shape;1071;p6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072" name="Google Shape;1072;p65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3" name="Google Shape;1073;p65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65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65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65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65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65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65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65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65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65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65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4" name="Google Shape;1084;p65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65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65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7" name="Google Shape;1087;p65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66"/>
          <p:cNvSpPr/>
          <p:nvPr/>
        </p:nvSpPr>
        <p:spPr>
          <a:xfrm>
            <a:off x="3688600" y="2831350"/>
            <a:ext cx="40782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66"/>
          <p:cNvSpPr/>
          <p:nvPr/>
        </p:nvSpPr>
        <p:spPr>
          <a:xfrm>
            <a:off x="1551500" y="2831350"/>
            <a:ext cx="21111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6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5" name="Google Shape;1095;p66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fit only misclassified one female training point as male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96" name="Google Shape;1096;p6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97" name="Google Shape;1097;p6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8" name="Google Shape;1098;p66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099" name="Google Shape;1099;p66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0" name="Google Shape;1100;p66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66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66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66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66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66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66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66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66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66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66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1" name="Google Shape;1111;p66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66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66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4" name="Google Shape;1114;p66"/>
          <p:cNvCxnSpPr/>
          <p:nvPr/>
        </p:nvCxnSpPr>
        <p:spPr>
          <a:xfrm>
            <a:off x="3648213" y="28267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67"/>
          <p:cNvSpPr/>
          <p:nvPr/>
        </p:nvSpPr>
        <p:spPr>
          <a:xfrm>
            <a:off x="3688600" y="2831350"/>
            <a:ext cx="40782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67"/>
          <p:cNvSpPr/>
          <p:nvPr/>
        </p:nvSpPr>
        <p:spPr>
          <a:xfrm>
            <a:off x="1551500" y="2831350"/>
            <a:ext cx="21111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6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2" name="Google Shape;1122;p67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looks like a high variance fit to training data, picking too much noise from Female: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23" name="Google Shape;1123;p6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24" name="Google Shape;1124;p6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5" name="Google Shape;1125;p67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126" name="Google Shape;1126;p67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7" name="Google Shape;1127;p67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67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67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67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67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67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67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67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67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67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67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8" name="Google Shape;1138;p67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67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67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1" name="Google Shape;1141;p67"/>
          <p:cNvCxnSpPr/>
          <p:nvPr/>
        </p:nvCxnSpPr>
        <p:spPr>
          <a:xfrm>
            <a:off x="3648213" y="28267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68"/>
          <p:cNvSpPr/>
          <p:nvPr/>
        </p:nvSpPr>
        <p:spPr>
          <a:xfrm>
            <a:off x="3688600" y="2831350"/>
            <a:ext cx="40782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68"/>
          <p:cNvSpPr/>
          <p:nvPr/>
        </p:nvSpPr>
        <p:spPr>
          <a:xfrm>
            <a:off x="1551500" y="2831350"/>
            <a:ext cx="21111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6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9" name="Google Shape;1149;p68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new test point close to existing female weights could get classified as male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50" name="Google Shape;1150;p6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51" name="Google Shape;1151;p6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2" name="Google Shape;1152;p68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153" name="Google Shape;1153;p68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4" name="Google Shape;1154;p68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68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68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68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68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68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68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68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68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68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68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5" name="Google Shape;1165;p68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68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68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8" name="Google Shape;1168;p68"/>
          <p:cNvCxnSpPr/>
          <p:nvPr/>
        </p:nvCxnSpPr>
        <p:spPr>
          <a:xfrm>
            <a:off x="3648213" y="28267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9" name="Google Shape;1169;p68"/>
          <p:cNvSpPr/>
          <p:nvPr/>
        </p:nvSpPr>
        <p:spPr>
          <a:xfrm>
            <a:off x="3822200" y="3075800"/>
            <a:ext cx="235500" cy="2355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69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69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6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7" name="Google Shape;1177;p69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have a bias-variance trade-off depending where we place this separator: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78" name="Google Shape;1178;p6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79" name="Google Shape;1179;p6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0" name="Google Shape;1180;p69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181" name="Google Shape;1181;p69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2" name="Google Shape;1182;p69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69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69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69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69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69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69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69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69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69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69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3" name="Google Shape;1193;p69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69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69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6" name="Google Shape;1196;p69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70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70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7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4" name="Google Shape;1204;p70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Here we allow more bias to lead to better long term results on future data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05" name="Google Shape;1205;p7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06" name="Google Shape;1206;p7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7" name="Google Shape;1207;p70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08" name="Google Shape;1208;p70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9" name="Google Shape;1209;p70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70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70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70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70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70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70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70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70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70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70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0" name="Google Shape;1220;p70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70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70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3" name="Google Shape;1223;p70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71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71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7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1" name="Google Shape;1231;p71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Here we allow more bias to lead to better long term results on future data: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32" name="Google Shape;1232;p7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33" name="Google Shape;1233;p7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4" name="Google Shape;1234;p71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35" name="Google Shape;1235;p71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6" name="Google Shape;1236;p71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71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71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71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71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71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71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71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71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71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71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7" name="Google Shape;1247;p71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71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71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0" name="Google Shape;1250;p71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1" name="Google Shape;1251;p71"/>
          <p:cNvSpPr/>
          <p:nvPr/>
        </p:nvSpPr>
        <p:spPr>
          <a:xfrm>
            <a:off x="3822200" y="3075800"/>
            <a:ext cx="235500" cy="2355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8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 - History</a:t>
            </a:r>
            <a:endParaRPr/>
          </a:p>
        </p:txBody>
      </p:sp>
      <p:pic>
        <p:nvPicPr>
          <p:cNvPr descr="watermark.jpg" id="95" name="Google Shape;95;p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6" name="Google Shape;96;p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72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72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7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9" name="Google Shape;1259;p72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Distance between threshold and the observations is a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soft margin: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60" name="Google Shape;1260;p7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61" name="Google Shape;1261;p7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2" name="Google Shape;1262;p72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63" name="Google Shape;1263;p72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4" name="Google Shape;1264;p72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72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72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72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72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72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72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72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72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72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72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5" name="Google Shape;1275;p72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72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72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8" name="Google Shape;1278;p72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9" name="Google Shape;1279;p72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80" name="Google Shape;1280;p72"/>
          <p:cNvCxnSpPr/>
          <p:nvPr/>
        </p:nvCxnSpPr>
        <p:spPr>
          <a:xfrm>
            <a:off x="4756200" y="2704575"/>
            <a:ext cx="990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1281" name="Google Shape;1281;p72"/>
          <p:cNvCxnSpPr/>
          <p:nvPr/>
        </p:nvCxnSpPr>
        <p:spPr>
          <a:xfrm>
            <a:off x="3696034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82" name="Google Shape;1282;p72"/>
          <p:cNvCxnSpPr/>
          <p:nvPr/>
        </p:nvCxnSpPr>
        <p:spPr>
          <a:xfrm rot="10800000">
            <a:off x="3654600" y="2704575"/>
            <a:ext cx="1178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73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73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7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0" name="Google Shape;1290;p73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Soft margin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allows for misclassification inside the margins.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91" name="Google Shape;1291;p7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92" name="Google Shape;1292;p7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3" name="Google Shape;1293;p73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94" name="Google Shape;1294;p73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5" name="Google Shape;1295;p73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73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73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73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73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73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73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73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73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73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73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6" name="Google Shape;1306;p73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73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73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09" name="Google Shape;1309;p73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0" name="Google Shape;1310;p73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11" name="Google Shape;1311;p73"/>
          <p:cNvCxnSpPr/>
          <p:nvPr/>
        </p:nvCxnSpPr>
        <p:spPr>
          <a:xfrm>
            <a:off x="4756200" y="2704575"/>
            <a:ext cx="990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1312" name="Google Shape;1312;p73"/>
          <p:cNvCxnSpPr/>
          <p:nvPr/>
        </p:nvCxnSpPr>
        <p:spPr>
          <a:xfrm>
            <a:off x="3696034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13" name="Google Shape;1313;p73"/>
          <p:cNvCxnSpPr/>
          <p:nvPr/>
        </p:nvCxnSpPr>
        <p:spPr>
          <a:xfrm rot="10800000">
            <a:off x="3654600" y="2704575"/>
            <a:ext cx="1178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74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74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7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1" name="Google Shape;1321;p74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There are many possible threshold splits if we allow for soft margins.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22" name="Google Shape;1322;p7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23" name="Google Shape;1323;p7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4" name="Google Shape;1324;p7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325" name="Google Shape;1325;p7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6" name="Google Shape;1326;p7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7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7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7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74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7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74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74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74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74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7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7" name="Google Shape;1337;p7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7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74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0" name="Google Shape;1340;p74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1" name="Google Shape;1341;p74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2" name="Google Shape;1342;p74"/>
          <p:cNvCxnSpPr/>
          <p:nvPr/>
        </p:nvCxnSpPr>
        <p:spPr>
          <a:xfrm>
            <a:off x="4756200" y="2704575"/>
            <a:ext cx="990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1343" name="Google Shape;1343;p74"/>
          <p:cNvCxnSpPr/>
          <p:nvPr/>
        </p:nvCxnSpPr>
        <p:spPr>
          <a:xfrm>
            <a:off x="3696034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4" name="Google Shape;1344;p74"/>
          <p:cNvCxnSpPr/>
          <p:nvPr/>
        </p:nvCxnSpPr>
        <p:spPr>
          <a:xfrm rot="10800000">
            <a:off x="3654600" y="2704575"/>
            <a:ext cx="1178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75"/>
          <p:cNvSpPr/>
          <p:nvPr/>
        </p:nvSpPr>
        <p:spPr>
          <a:xfrm>
            <a:off x="4521700" y="2831350"/>
            <a:ext cx="32451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75"/>
          <p:cNvSpPr/>
          <p:nvPr/>
        </p:nvSpPr>
        <p:spPr>
          <a:xfrm>
            <a:off x="1551500" y="2831350"/>
            <a:ext cx="29139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7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2" name="Google Shape;1352;p75"/>
          <p:cNvSpPr txBox="1"/>
          <p:nvPr>
            <p:ph idx="1" type="body"/>
          </p:nvPr>
        </p:nvSpPr>
        <p:spPr>
          <a:xfrm>
            <a:off x="311700" y="1152475"/>
            <a:ext cx="8684100" cy="13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use cross validation to determine the optimal size of the margins.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53" name="Google Shape;1353;p7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54" name="Google Shape;1354;p7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5" name="Google Shape;1355;p7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356" name="Google Shape;1356;p75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7" name="Google Shape;1357;p75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75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75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75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75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75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75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75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75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75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75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8" name="Google Shape;1368;p75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75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75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71" name="Google Shape;1371;p75"/>
          <p:cNvCxnSpPr/>
          <p:nvPr/>
        </p:nvCxnSpPr>
        <p:spPr>
          <a:xfrm>
            <a:off x="4493525" y="282455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2" name="Google Shape;1372;p75"/>
          <p:cNvCxnSpPr/>
          <p:nvPr/>
        </p:nvCxnSpPr>
        <p:spPr>
          <a:xfrm>
            <a:off x="5692100" y="2824550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73" name="Google Shape;1373;p75"/>
          <p:cNvCxnSpPr/>
          <p:nvPr/>
        </p:nvCxnSpPr>
        <p:spPr>
          <a:xfrm>
            <a:off x="3543634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74" name="Google Shape;1374;p75"/>
          <p:cNvCxnSpPr/>
          <p:nvPr/>
        </p:nvCxnSpPr>
        <p:spPr>
          <a:xfrm flipH="1">
            <a:off x="4485500" y="2756175"/>
            <a:ext cx="1231500" cy="270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none"/>
          </a:ln>
        </p:spPr>
      </p:cxnSp>
      <p:cxnSp>
        <p:nvCxnSpPr>
          <p:cNvPr id="1375" name="Google Shape;1375;p75"/>
          <p:cNvCxnSpPr/>
          <p:nvPr/>
        </p:nvCxnSpPr>
        <p:spPr>
          <a:xfrm rot="10800000">
            <a:off x="3512900" y="2756175"/>
            <a:ext cx="10143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76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7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82" name="Google Shape;1382;p7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83" name="Google Shape;1383;p7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84" name="Google Shape;1384;p76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5" name="Google Shape;1385;p76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6" name="Google Shape;1386;p76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76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76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76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76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76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76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76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76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76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76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76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8" name="Google Shape;1398;p76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76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76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76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p76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" name="Google Shape;1403;p76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" name="Google Shape;1404;p76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76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76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76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76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76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76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76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76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76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4" name="Google Shape;1414;p76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p76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76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76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76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76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76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76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2" name="Google Shape;1422;p76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76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76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76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2D soft margin example: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6" name="Google Shape;1426;p76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76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76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76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76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76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77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7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38" name="Google Shape;1438;p7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39" name="Google Shape;1439;p7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0" name="Google Shape;1440;p77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1" name="Google Shape;1441;p77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2" name="Google Shape;1442;p77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77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77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77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77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77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77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77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77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77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77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77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77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77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77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7" name="Google Shape;1457;p77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8" name="Google Shape;1458;p77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77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" name="Google Shape;1460;p77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1" name="Google Shape;1461;p77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2" name="Google Shape;1462;p77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p77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77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5" name="Google Shape;1465;p77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6" name="Google Shape;1466;p77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77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77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77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77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77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77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77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77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77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77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77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8" name="Google Shape;1478;p77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77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77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77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set is technically perfectly separable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2" name="Google Shape;1482;p77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77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77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77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p77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77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78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7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94" name="Google Shape;1494;p7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95" name="Google Shape;1495;p7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6" name="Google Shape;1496;p78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7" name="Google Shape;1497;p78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8" name="Google Shape;1498;p78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78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78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78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78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78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78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78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78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p78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" name="Google Shape;1508;p78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78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78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78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p78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78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78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5" name="Google Shape;1515;p78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6" name="Google Shape;1516;p78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78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78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78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78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78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78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78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4" name="Google Shape;1524;p78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78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78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78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78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78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78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78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2" name="Google Shape;1532;p78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78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4" name="Google Shape;1534;p78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78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6" name="Google Shape;1536;p78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78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Maximal Margin Classifier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8" name="Google Shape;1538;p78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78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78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" name="Google Shape;1541;p78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2" name="Google Shape;1542;p78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3" name="Google Shape;1543;p78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44" name="Google Shape;1544;p78"/>
          <p:cNvCxnSpPr/>
          <p:nvPr/>
        </p:nvCxnSpPr>
        <p:spPr>
          <a:xfrm>
            <a:off x="4304350" y="1865425"/>
            <a:ext cx="181200" cy="2843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5" name="Google Shape;1545;p78"/>
          <p:cNvCxnSpPr/>
          <p:nvPr/>
        </p:nvCxnSpPr>
        <p:spPr>
          <a:xfrm>
            <a:off x="4195700" y="1865425"/>
            <a:ext cx="193200" cy="2837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46" name="Google Shape;1546;p78"/>
          <p:cNvCxnSpPr/>
          <p:nvPr/>
        </p:nvCxnSpPr>
        <p:spPr>
          <a:xfrm>
            <a:off x="4405500" y="1857550"/>
            <a:ext cx="193200" cy="2837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79"/>
          <p:cNvSpPr/>
          <p:nvPr/>
        </p:nvSpPr>
        <p:spPr>
          <a:xfrm>
            <a:off x="4316425" y="1847325"/>
            <a:ext cx="2927950" cy="2867550"/>
          </a:xfrm>
          <a:custGeom>
            <a:rect b="b" l="l" r="r" t="t"/>
            <a:pathLst>
              <a:path extrusionOk="0" h="114702" w="117118">
                <a:moveTo>
                  <a:pt x="0" y="724"/>
                </a:moveTo>
                <a:lnTo>
                  <a:pt x="7245" y="114702"/>
                </a:lnTo>
                <a:lnTo>
                  <a:pt x="117118" y="114702"/>
                </a:lnTo>
                <a:lnTo>
                  <a:pt x="116876" y="0"/>
                </a:lnTo>
                <a:close/>
              </a:path>
            </a:pathLst>
          </a:custGeom>
          <a:solidFill>
            <a:srgbClr val="F4CCCC"/>
          </a:solidFill>
          <a:ln>
            <a:noFill/>
          </a:ln>
        </p:spPr>
      </p:sp>
      <p:sp>
        <p:nvSpPr>
          <p:cNvPr id="1552" name="Google Shape;1552;p79"/>
          <p:cNvSpPr/>
          <p:nvPr/>
        </p:nvSpPr>
        <p:spPr>
          <a:xfrm>
            <a:off x="2239725" y="1853350"/>
            <a:ext cx="2263850" cy="2861525"/>
          </a:xfrm>
          <a:custGeom>
            <a:rect b="b" l="l" r="r" t="t"/>
            <a:pathLst>
              <a:path extrusionOk="0" h="114461" w="90554">
                <a:moveTo>
                  <a:pt x="0" y="0"/>
                </a:moveTo>
                <a:lnTo>
                  <a:pt x="82585" y="483"/>
                </a:lnTo>
                <a:lnTo>
                  <a:pt x="90554" y="113978"/>
                </a:lnTo>
                <a:lnTo>
                  <a:pt x="241" y="114461"/>
                </a:lnTo>
                <a:close/>
              </a:path>
            </a:pathLst>
          </a:custGeom>
          <a:solidFill>
            <a:srgbClr val="C9DAF8"/>
          </a:solidFill>
          <a:ln>
            <a:noFill/>
          </a:ln>
        </p:spPr>
      </p:sp>
      <p:sp>
        <p:nvSpPr>
          <p:cNvPr id="1553" name="Google Shape;1553;p79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7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55" name="Google Shape;1555;p7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56" name="Google Shape;1556;p7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79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8" name="Google Shape;1558;p79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9" name="Google Shape;1559;p79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79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79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79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79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79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79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79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79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79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79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79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79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p79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79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79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79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79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79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79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79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79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79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2" name="Google Shape;1582;p79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" name="Google Shape;1583;p79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4" name="Google Shape;1584;p79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5" name="Google Shape;1585;p79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" name="Google Shape;1586;p79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7" name="Google Shape;1587;p79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" name="Google Shape;1588;p79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9" name="Google Shape;1589;p79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79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79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79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79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79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5" name="Google Shape;1595;p79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79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79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79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Maximal Margin Classifier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9" name="Google Shape;1599;p79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79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79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79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79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79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5" name="Google Shape;1605;p79"/>
          <p:cNvCxnSpPr/>
          <p:nvPr/>
        </p:nvCxnSpPr>
        <p:spPr>
          <a:xfrm>
            <a:off x="4304350" y="1865425"/>
            <a:ext cx="181200" cy="2843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6" name="Google Shape;1606;p79"/>
          <p:cNvCxnSpPr/>
          <p:nvPr/>
        </p:nvCxnSpPr>
        <p:spPr>
          <a:xfrm>
            <a:off x="4195700" y="1865425"/>
            <a:ext cx="193200" cy="2837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607" name="Google Shape;1607;p79"/>
          <p:cNvCxnSpPr/>
          <p:nvPr/>
        </p:nvCxnSpPr>
        <p:spPr>
          <a:xfrm>
            <a:off x="4405500" y="1857550"/>
            <a:ext cx="193200" cy="2837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80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8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14" name="Google Shape;1614;p8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15" name="Google Shape;1615;p8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16" name="Google Shape;1616;p80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7" name="Google Shape;1617;p80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8" name="Google Shape;1618;p80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80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80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80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80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80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80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80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80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80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80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80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80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80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80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80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80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80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80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80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80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80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80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80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80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80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80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80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80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80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80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80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80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80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80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80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4" name="Google Shape;1654;p80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80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6" name="Google Shape;1656;p80"/>
          <p:cNvCxnSpPr/>
          <p:nvPr/>
        </p:nvCxnSpPr>
        <p:spPr>
          <a:xfrm>
            <a:off x="4292275" y="1871450"/>
            <a:ext cx="1080600" cy="2831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7" name="Google Shape;1657;p80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80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(Soft Margins)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59" name="Google Shape;1659;p80"/>
          <p:cNvCxnSpPr>
            <a:endCxn id="1616" idx="0"/>
          </p:cNvCxnSpPr>
          <p:nvPr/>
        </p:nvCxnSpPr>
        <p:spPr>
          <a:xfrm>
            <a:off x="3760925" y="1877350"/>
            <a:ext cx="981900" cy="28272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660" name="Google Shape;1660;p80"/>
          <p:cNvCxnSpPr/>
          <p:nvPr/>
        </p:nvCxnSpPr>
        <p:spPr>
          <a:xfrm>
            <a:off x="4787325" y="1853350"/>
            <a:ext cx="1153200" cy="2861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61" name="Google Shape;1661;p80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80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80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80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80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80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0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81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8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73" name="Google Shape;1673;p8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74" name="Google Shape;1674;p8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81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6" name="Google Shape;1676;p81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7" name="Google Shape;1677;p81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81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81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81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81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81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81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81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81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6" name="Google Shape;1686;p81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7" name="Google Shape;1687;p81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8" name="Google Shape;1688;p81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9" name="Google Shape;1689;p81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81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1" name="Google Shape;1691;p81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81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81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81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81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81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81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81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9" name="Google Shape;1699;p81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81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1" name="Google Shape;1701;p81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" name="Google Shape;1702;p81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3" name="Google Shape;1703;p81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4" name="Google Shape;1704;p81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5" name="Google Shape;1705;p81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81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81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81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81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81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81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81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3" name="Google Shape;1713;p81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81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15" name="Google Shape;1715;p81"/>
          <p:cNvCxnSpPr/>
          <p:nvPr/>
        </p:nvCxnSpPr>
        <p:spPr>
          <a:xfrm>
            <a:off x="4292275" y="1871450"/>
            <a:ext cx="1080600" cy="2831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6" name="Google Shape;1716;p81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7" name="Google Shape;1717;p81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(Soft Margins)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18" name="Google Shape;1718;p81"/>
          <p:cNvCxnSpPr>
            <a:endCxn id="1675" idx="0"/>
          </p:cNvCxnSpPr>
          <p:nvPr/>
        </p:nvCxnSpPr>
        <p:spPr>
          <a:xfrm>
            <a:off x="3760925" y="1877350"/>
            <a:ext cx="981900" cy="28272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19" name="Google Shape;1719;p81"/>
          <p:cNvCxnSpPr/>
          <p:nvPr/>
        </p:nvCxnSpPr>
        <p:spPr>
          <a:xfrm>
            <a:off x="4787325" y="1853350"/>
            <a:ext cx="1153200" cy="2861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20" name="Google Shape;1720;p81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1" name="Google Shape;1721;p81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2" name="Google Shape;1722;p81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81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81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5" name="Google Shape;1725;p81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81"/>
          <p:cNvSpPr/>
          <p:nvPr/>
        </p:nvSpPr>
        <p:spPr>
          <a:xfrm rot="5752995">
            <a:off x="4449274" y="3386797"/>
            <a:ext cx="386335" cy="14716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 will be one of the most recently developed machine learning algorithms we will learn about!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briefly review the recent history behind the development of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3" name="Google Shape;103;p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4" name="Google Shape;104;p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82"/>
          <p:cNvSpPr/>
          <p:nvPr/>
        </p:nvSpPr>
        <p:spPr>
          <a:xfrm>
            <a:off x="2245750" y="1847325"/>
            <a:ext cx="3127150" cy="2867550"/>
          </a:xfrm>
          <a:custGeom>
            <a:rect b="b" l="l" r="r" t="t"/>
            <a:pathLst>
              <a:path extrusionOk="0" h="114702" w="125086">
                <a:moveTo>
                  <a:pt x="0" y="0"/>
                </a:moveTo>
                <a:lnTo>
                  <a:pt x="80413" y="241"/>
                </a:lnTo>
                <a:lnTo>
                  <a:pt x="125086" y="114702"/>
                </a:lnTo>
                <a:lnTo>
                  <a:pt x="0" y="114702"/>
                </a:lnTo>
                <a:close/>
              </a:path>
            </a:pathLst>
          </a:custGeom>
          <a:solidFill>
            <a:srgbClr val="C9DAF8"/>
          </a:solidFill>
          <a:ln>
            <a:noFill/>
          </a:ln>
        </p:spPr>
      </p:sp>
      <p:sp>
        <p:nvSpPr>
          <p:cNvPr id="1732" name="Google Shape;1732;p82"/>
          <p:cNvSpPr/>
          <p:nvPr/>
        </p:nvSpPr>
        <p:spPr>
          <a:xfrm>
            <a:off x="4316425" y="1859375"/>
            <a:ext cx="2940025" cy="2855500"/>
          </a:xfrm>
          <a:custGeom>
            <a:rect b="b" l="l" r="r" t="t"/>
            <a:pathLst>
              <a:path extrusionOk="0" h="114220" w="117601">
                <a:moveTo>
                  <a:pt x="0" y="242"/>
                </a:moveTo>
                <a:lnTo>
                  <a:pt x="42984" y="114220"/>
                </a:lnTo>
                <a:lnTo>
                  <a:pt x="117118" y="113496"/>
                </a:lnTo>
                <a:lnTo>
                  <a:pt x="117601" y="0"/>
                </a:lnTo>
                <a:close/>
              </a:path>
            </a:pathLst>
          </a:custGeom>
          <a:solidFill>
            <a:srgbClr val="F4CCCC"/>
          </a:solidFill>
          <a:ln>
            <a:noFill/>
          </a:ln>
        </p:spPr>
      </p:sp>
      <p:sp>
        <p:nvSpPr>
          <p:cNvPr id="1733" name="Google Shape;1733;p82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4" name="Google Shape;1734;p8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35" name="Google Shape;1735;p8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36" name="Google Shape;1736;p8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737" name="Google Shape;1737;p82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8" name="Google Shape;1738;p82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9" name="Google Shape;1739;p82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82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82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82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82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p82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82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82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82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8" name="Google Shape;1748;p82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9" name="Google Shape;1749;p82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0" name="Google Shape;1750;p82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1" name="Google Shape;1751;p82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82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82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82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82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82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82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82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82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82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82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2" name="Google Shape;1762;p82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3" name="Google Shape;1763;p82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82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82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82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82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82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9" name="Google Shape;1769;p82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0" name="Google Shape;1770;p82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82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82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82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4" name="Google Shape;1774;p82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5" name="Google Shape;1775;p82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82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77" name="Google Shape;1777;p82"/>
          <p:cNvCxnSpPr/>
          <p:nvPr/>
        </p:nvCxnSpPr>
        <p:spPr>
          <a:xfrm>
            <a:off x="4292275" y="1871450"/>
            <a:ext cx="1080600" cy="2831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8" name="Google Shape;1778;p82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9" name="Google Shape;1779;p82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(Soft Margins)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80" name="Google Shape;1780;p82"/>
          <p:cNvCxnSpPr>
            <a:endCxn id="1737" idx="0"/>
          </p:cNvCxnSpPr>
          <p:nvPr/>
        </p:nvCxnSpPr>
        <p:spPr>
          <a:xfrm>
            <a:off x="3760925" y="1877350"/>
            <a:ext cx="981900" cy="28272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81" name="Google Shape;1781;p82"/>
          <p:cNvCxnSpPr/>
          <p:nvPr/>
        </p:nvCxnSpPr>
        <p:spPr>
          <a:xfrm>
            <a:off x="4787325" y="1853350"/>
            <a:ext cx="1153200" cy="2861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82" name="Google Shape;1782;p82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3" name="Google Shape;1783;p82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82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82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82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7" name="Google Shape;1787;p82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8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3" name="Google Shape;1793;p8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We’ve only visualized cases where the classes are easily separated by the hyperplane in the original feature space.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Allowing for some misclassifications still resulted in reasonable results.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would happen in a case where a hyperplane performs poorly, even when allowing for misclassifications?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94" name="Google Shape;1794;p8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95" name="Google Shape;1795;p8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8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1" name="Google Shape;1801;p84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a single hyperplane won’t separate out the classes without many misclassifications!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02" name="Google Shape;1802;p8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03" name="Google Shape;1803;p8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4" name="Google Shape;1804;p8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805" name="Google Shape;1805;p8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6" name="Google Shape;1806;p8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7" name="Google Shape;1807;p8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8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8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0" name="Google Shape;1810;p84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1" name="Google Shape;1811;p84"/>
          <p:cNvSpPr/>
          <p:nvPr/>
        </p:nvSpPr>
        <p:spPr>
          <a:xfrm>
            <a:off x="4313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2" name="Google Shape;1812;p84"/>
          <p:cNvSpPr/>
          <p:nvPr/>
        </p:nvSpPr>
        <p:spPr>
          <a:xfrm>
            <a:off x="4770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84"/>
          <p:cNvSpPr/>
          <p:nvPr/>
        </p:nvSpPr>
        <p:spPr>
          <a:xfrm>
            <a:off x="5228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4" name="Google Shape;1814;p84"/>
          <p:cNvSpPr/>
          <p:nvPr/>
        </p:nvSpPr>
        <p:spPr>
          <a:xfrm>
            <a:off x="5609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84"/>
          <p:cNvSpPr/>
          <p:nvPr/>
        </p:nvSpPr>
        <p:spPr>
          <a:xfrm>
            <a:off x="4008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8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7" name="Google Shape;1817;p8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8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84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8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84"/>
          <p:cNvSpPr/>
          <p:nvPr/>
        </p:nvSpPr>
        <p:spPr>
          <a:xfrm>
            <a:off x="6447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84"/>
          <p:cNvSpPr/>
          <p:nvPr/>
        </p:nvSpPr>
        <p:spPr>
          <a:xfrm>
            <a:off x="6828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84"/>
          <p:cNvSpPr/>
          <p:nvPr/>
        </p:nvSpPr>
        <p:spPr>
          <a:xfrm>
            <a:off x="7209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8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9" name="Google Shape;1829;p85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a single hyperplane won’t separate out the classes without many misclassifications!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30" name="Google Shape;1830;p8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31" name="Google Shape;1831;p8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2" name="Google Shape;1832;p8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833" name="Google Shape;1833;p85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4" name="Google Shape;1834;p85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85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85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" name="Google Shape;1837;p85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" name="Google Shape;1838;p85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85"/>
          <p:cNvSpPr/>
          <p:nvPr/>
        </p:nvSpPr>
        <p:spPr>
          <a:xfrm>
            <a:off x="4313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85"/>
          <p:cNvSpPr/>
          <p:nvPr/>
        </p:nvSpPr>
        <p:spPr>
          <a:xfrm>
            <a:off x="4770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85"/>
          <p:cNvSpPr/>
          <p:nvPr/>
        </p:nvSpPr>
        <p:spPr>
          <a:xfrm>
            <a:off x="5228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85"/>
          <p:cNvSpPr/>
          <p:nvPr/>
        </p:nvSpPr>
        <p:spPr>
          <a:xfrm>
            <a:off x="5609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85"/>
          <p:cNvSpPr/>
          <p:nvPr/>
        </p:nvSpPr>
        <p:spPr>
          <a:xfrm>
            <a:off x="4008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85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5" name="Google Shape;1845;p85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85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85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85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85"/>
          <p:cNvSpPr/>
          <p:nvPr/>
        </p:nvSpPr>
        <p:spPr>
          <a:xfrm>
            <a:off x="6447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85"/>
          <p:cNvSpPr/>
          <p:nvPr/>
        </p:nvSpPr>
        <p:spPr>
          <a:xfrm>
            <a:off x="6828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85"/>
          <p:cNvSpPr/>
          <p:nvPr/>
        </p:nvSpPr>
        <p:spPr>
          <a:xfrm>
            <a:off x="7209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2" name="Google Shape;1852;p85"/>
          <p:cNvCxnSpPr/>
          <p:nvPr/>
        </p:nvCxnSpPr>
        <p:spPr>
          <a:xfrm>
            <a:off x="4645925" y="282455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8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8" name="Google Shape;1858;p86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a single hyperplane won’t separate out the classes without many misclassifications!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59" name="Google Shape;1859;p8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60" name="Google Shape;1860;p8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1" name="Google Shape;1861;p86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862" name="Google Shape;1862;p86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3" name="Google Shape;1863;p86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4" name="Google Shape;1864;p86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86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86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86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86"/>
          <p:cNvSpPr/>
          <p:nvPr/>
        </p:nvSpPr>
        <p:spPr>
          <a:xfrm>
            <a:off x="4313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86"/>
          <p:cNvSpPr/>
          <p:nvPr/>
        </p:nvSpPr>
        <p:spPr>
          <a:xfrm>
            <a:off x="4770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86"/>
          <p:cNvSpPr/>
          <p:nvPr/>
        </p:nvSpPr>
        <p:spPr>
          <a:xfrm>
            <a:off x="5228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86"/>
          <p:cNvSpPr/>
          <p:nvPr/>
        </p:nvSpPr>
        <p:spPr>
          <a:xfrm>
            <a:off x="5609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2" name="Google Shape;1872;p86"/>
          <p:cNvSpPr/>
          <p:nvPr/>
        </p:nvSpPr>
        <p:spPr>
          <a:xfrm>
            <a:off x="4008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3" name="Google Shape;1873;p86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4" name="Google Shape;1874;p86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5" name="Google Shape;1875;p86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86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86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86"/>
          <p:cNvSpPr/>
          <p:nvPr/>
        </p:nvSpPr>
        <p:spPr>
          <a:xfrm>
            <a:off x="6447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86"/>
          <p:cNvSpPr/>
          <p:nvPr/>
        </p:nvSpPr>
        <p:spPr>
          <a:xfrm>
            <a:off x="6828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86"/>
          <p:cNvSpPr/>
          <p:nvPr/>
        </p:nvSpPr>
        <p:spPr>
          <a:xfrm>
            <a:off x="7209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81" name="Google Shape;1881;p86"/>
          <p:cNvCxnSpPr/>
          <p:nvPr/>
        </p:nvCxnSpPr>
        <p:spPr>
          <a:xfrm>
            <a:off x="3661750" y="28586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8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7" name="Google Shape;1887;p87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a single hyperplane won’t separate out the classes without many misclassifications!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88" name="Google Shape;1888;p8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89" name="Google Shape;1889;p8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0" name="Google Shape;1890;p87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891" name="Google Shape;1891;p87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2" name="Google Shape;1892;p87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87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87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87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87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87"/>
          <p:cNvSpPr/>
          <p:nvPr/>
        </p:nvSpPr>
        <p:spPr>
          <a:xfrm>
            <a:off x="4313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8" name="Google Shape;1898;p87"/>
          <p:cNvSpPr/>
          <p:nvPr/>
        </p:nvSpPr>
        <p:spPr>
          <a:xfrm>
            <a:off x="4770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9" name="Google Shape;1899;p87"/>
          <p:cNvSpPr/>
          <p:nvPr/>
        </p:nvSpPr>
        <p:spPr>
          <a:xfrm>
            <a:off x="5228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87"/>
          <p:cNvSpPr/>
          <p:nvPr/>
        </p:nvSpPr>
        <p:spPr>
          <a:xfrm>
            <a:off x="5609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1" name="Google Shape;1901;p87"/>
          <p:cNvSpPr/>
          <p:nvPr/>
        </p:nvSpPr>
        <p:spPr>
          <a:xfrm>
            <a:off x="4008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2" name="Google Shape;1902;p87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3" name="Google Shape;1903;p87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87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87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87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87"/>
          <p:cNvSpPr/>
          <p:nvPr/>
        </p:nvSpPr>
        <p:spPr>
          <a:xfrm>
            <a:off x="6447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87"/>
          <p:cNvSpPr/>
          <p:nvPr/>
        </p:nvSpPr>
        <p:spPr>
          <a:xfrm>
            <a:off x="6828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87"/>
          <p:cNvSpPr/>
          <p:nvPr/>
        </p:nvSpPr>
        <p:spPr>
          <a:xfrm>
            <a:off x="7209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10" name="Google Shape;1910;p87"/>
          <p:cNvCxnSpPr/>
          <p:nvPr/>
        </p:nvCxnSpPr>
        <p:spPr>
          <a:xfrm>
            <a:off x="5961825" y="28586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88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6" name="Google Shape;1916;p8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17" name="Google Shape;1917;p8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18" name="Google Shape;1918;p8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19" name="Google Shape;1919;p88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0" name="Google Shape;1920;p88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1" name="Google Shape;1921;p88"/>
          <p:cNvSpPr/>
          <p:nvPr/>
        </p:nvSpPr>
        <p:spPr>
          <a:xfrm>
            <a:off x="4190638" y="40497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p88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88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88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88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88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88"/>
          <p:cNvSpPr/>
          <p:nvPr/>
        </p:nvSpPr>
        <p:spPr>
          <a:xfrm>
            <a:off x="3532813" y="326596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8" name="Google Shape;1928;p88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88"/>
          <p:cNvSpPr/>
          <p:nvPr/>
        </p:nvSpPr>
        <p:spPr>
          <a:xfrm>
            <a:off x="3600025" y="243905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88"/>
          <p:cNvSpPr/>
          <p:nvPr/>
        </p:nvSpPr>
        <p:spPr>
          <a:xfrm>
            <a:off x="3068425" y="347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1" name="Google Shape;1931;p88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2" name="Google Shape;1932;p88"/>
          <p:cNvSpPr/>
          <p:nvPr/>
        </p:nvSpPr>
        <p:spPr>
          <a:xfrm>
            <a:off x="3622850" y="29903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p88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88"/>
          <p:cNvSpPr/>
          <p:nvPr/>
        </p:nvSpPr>
        <p:spPr>
          <a:xfrm>
            <a:off x="5312675" y="32337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5" name="Google Shape;1935;p88"/>
          <p:cNvSpPr/>
          <p:nvPr/>
        </p:nvSpPr>
        <p:spPr>
          <a:xfrm>
            <a:off x="5077575" y="27786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6" name="Google Shape;1936;p88"/>
          <p:cNvSpPr/>
          <p:nvPr/>
        </p:nvSpPr>
        <p:spPr>
          <a:xfrm rot="6226896">
            <a:off x="4494133" y="27556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7" name="Google Shape;1937;p88"/>
          <p:cNvSpPr/>
          <p:nvPr/>
        </p:nvSpPr>
        <p:spPr>
          <a:xfrm rot="6226896">
            <a:off x="4178769" y="29413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8" name="Google Shape;1938;p88"/>
          <p:cNvSpPr/>
          <p:nvPr/>
        </p:nvSpPr>
        <p:spPr>
          <a:xfrm rot="6226896">
            <a:off x="4454434" y="33099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88"/>
          <p:cNvSpPr/>
          <p:nvPr/>
        </p:nvSpPr>
        <p:spPr>
          <a:xfrm rot="6226896">
            <a:off x="4235047" y="31931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0" name="Google Shape;1940;p88"/>
          <p:cNvSpPr/>
          <p:nvPr/>
        </p:nvSpPr>
        <p:spPr>
          <a:xfrm rot="6226896">
            <a:off x="5019169" y="306845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88"/>
          <p:cNvSpPr/>
          <p:nvPr/>
        </p:nvSpPr>
        <p:spPr>
          <a:xfrm rot="6226896">
            <a:off x="4519734" y="30439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2" name="Google Shape;1942;p88"/>
          <p:cNvSpPr/>
          <p:nvPr/>
        </p:nvSpPr>
        <p:spPr>
          <a:xfrm rot="6226896">
            <a:off x="4713508" y="28724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88"/>
          <p:cNvSpPr/>
          <p:nvPr/>
        </p:nvSpPr>
        <p:spPr>
          <a:xfrm rot="7203796">
            <a:off x="4870247" y="34218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4" name="Google Shape;1944;p88"/>
          <p:cNvSpPr/>
          <p:nvPr/>
        </p:nvSpPr>
        <p:spPr>
          <a:xfrm rot="7203796">
            <a:off x="4515441" y="35115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88"/>
          <p:cNvSpPr/>
          <p:nvPr/>
        </p:nvSpPr>
        <p:spPr>
          <a:xfrm rot="7203796">
            <a:off x="5404122" y="347271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88"/>
          <p:cNvSpPr/>
          <p:nvPr/>
        </p:nvSpPr>
        <p:spPr>
          <a:xfrm rot="7203796">
            <a:off x="4264995" y="35561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88"/>
          <p:cNvSpPr/>
          <p:nvPr/>
        </p:nvSpPr>
        <p:spPr>
          <a:xfrm rot="7203796">
            <a:off x="4813902" y="37057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88"/>
          <p:cNvSpPr/>
          <p:nvPr/>
        </p:nvSpPr>
        <p:spPr>
          <a:xfrm rot="7203796">
            <a:off x="5048019" y="35955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88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88"/>
          <p:cNvSpPr/>
          <p:nvPr/>
        </p:nvSpPr>
        <p:spPr>
          <a:xfrm rot="7203796">
            <a:off x="5833959" y="3382940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1" name="Google Shape;1951;p88"/>
          <p:cNvSpPr/>
          <p:nvPr/>
        </p:nvSpPr>
        <p:spPr>
          <a:xfrm rot="7203796">
            <a:off x="5502687" y="4024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2" name="Google Shape;1952;p88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3" name="Google Shape;1953;p88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4" name="Google Shape;1954;p88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5" name="Google Shape;1955;p88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6" name="Google Shape;1956;p88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7" name="Google Shape;1957;p88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8" name="Google Shape;1958;p88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Can’t split classes with hyperplane line: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9" name="Google Shape;1959;p88"/>
          <p:cNvSpPr/>
          <p:nvPr/>
        </p:nvSpPr>
        <p:spPr>
          <a:xfrm rot="6226896">
            <a:off x="4802319" y="32257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0" name="Google Shape;1960;p88"/>
          <p:cNvSpPr/>
          <p:nvPr/>
        </p:nvSpPr>
        <p:spPr>
          <a:xfrm>
            <a:off x="3911175" y="32880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1" name="Google Shape;1961;p88"/>
          <p:cNvSpPr/>
          <p:nvPr/>
        </p:nvSpPr>
        <p:spPr>
          <a:xfrm>
            <a:off x="4175088" y="3394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2" name="Google Shape;1962;p88"/>
          <p:cNvSpPr/>
          <p:nvPr/>
        </p:nvSpPr>
        <p:spPr>
          <a:xfrm>
            <a:off x="4063575" y="3135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88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88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5" name="Google Shape;1965;p88"/>
          <p:cNvSpPr/>
          <p:nvPr/>
        </p:nvSpPr>
        <p:spPr>
          <a:xfrm rot="-2700000">
            <a:off x="6059371" y="4040587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6" name="Google Shape;1966;p88"/>
          <p:cNvSpPr/>
          <p:nvPr/>
        </p:nvSpPr>
        <p:spPr>
          <a:xfrm rot="-2700000">
            <a:off x="6296288" y="3419571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7" name="Google Shape;1967;p88"/>
          <p:cNvSpPr/>
          <p:nvPr/>
        </p:nvSpPr>
        <p:spPr>
          <a:xfrm rot="-2700000">
            <a:off x="6664620" y="3579589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8" name="Google Shape;1968;p88"/>
          <p:cNvSpPr/>
          <p:nvPr/>
        </p:nvSpPr>
        <p:spPr>
          <a:xfrm rot="-2700000">
            <a:off x="6554470" y="3753802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9" name="Google Shape;1969;p88"/>
          <p:cNvSpPr/>
          <p:nvPr/>
        </p:nvSpPr>
        <p:spPr>
          <a:xfrm rot="-2700000">
            <a:off x="6274102" y="3724528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0" name="Google Shape;1970;p88"/>
          <p:cNvSpPr/>
          <p:nvPr/>
        </p:nvSpPr>
        <p:spPr>
          <a:xfrm rot="-2700000">
            <a:off x="6060521" y="3655338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1" name="Google Shape;1971;p88"/>
          <p:cNvSpPr/>
          <p:nvPr/>
        </p:nvSpPr>
        <p:spPr>
          <a:xfrm rot="4500054">
            <a:off x="5953838" y="4252375"/>
            <a:ext cx="147216" cy="14721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" name="Google Shape;1972;p88"/>
          <p:cNvSpPr/>
          <p:nvPr/>
        </p:nvSpPr>
        <p:spPr>
          <a:xfrm rot="4500054">
            <a:off x="5705328" y="4255308"/>
            <a:ext cx="147216" cy="14721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3" name="Google Shape;1973;p88"/>
          <p:cNvSpPr/>
          <p:nvPr/>
        </p:nvSpPr>
        <p:spPr>
          <a:xfrm rot="4500054">
            <a:off x="5883372" y="3987694"/>
            <a:ext cx="147216" cy="14721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4" name="Google Shape;1974;p88"/>
          <p:cNvSpPr/>
          <p:nvPr/>
        </p:nvSpPr>
        <p:spPr>
          <a:xfrm rot="-9296872">
            <a:off x="6476731" y="2936681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5" name="Google Shape;1975;p88"/>
          <p:cNvSpPr/>
          <p:nvPr/>
        </p:nvSpPr>
        <p:spPr>
          <a:xfrm rot="-9296872">
            <a:off x="5812138" y="2926352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" name="Google Shape;1976;p88"/>
          <p:cNvSpPr/>
          <p:nvPr/>
        </p:nvSpPr>
        <p:spPr>
          <a:xfrm rot="-9296872">
            <a:off x="5836590" y="2525508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7" name="Google Shape;1977;p88"/>
          <p:cNvSpPr/>
          <p:nvPr/>
        </p:nvSpPr>
        <p:spPr>
          <a:xfrm rot="-9296872">
            <a:off x="6037963" y="2569460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8" name="Google Shape;1978;p88"/>
          <p:cNvSpPr/>
          <p:nvPr/>
        </p:nvSpPr>
        <p:spPr>
          <a:xfrm rot="-9296872">
            <a:off x="6106305" y="2842943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9" name="Google Shape;1979;p88"/>
          <p:cNvSpPr/>
          <p:nvPr/>
        </p:nvSpPr>
        <p:spPr>
          <a:xfrm rot="-9296872">
            <a:off x="6114302" y="3067310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0" name="Google Shape;1980;p88"/>
          <p:cNvSpPr/>
          <p:nvPr/>
        </p:nvSpPr>
        <p:spPr>
          <a:xfrm rot="-2102962">
            <a:off x="6711908" y="2963506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1" name="Google Shape;1981;p88"/>
          <p:cNvSpPr/>
          <p:nvPr/>
        </p:nvSpPr>
        <p:spPr>
          <a:xfrm rot="-2102962">
            <a:off x="6799625" y="3196039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2" name="Google Shape;1982;p88"/>
          <p:cNvSpPr/>
          <p:nvPr/>
        </p:nvSpPr>
        <p:spPr>
          <a:xfrm rot="-2102962">
            <a:off x="6487267" y="3120215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3" name="Google Shape;1983;p88"/>
          <p:cNvSpPr/>
          <p:nvPr/>
        </p:nvSpPr>
        <p:spPr>
          <a:xfrm rot="-351003">
            <a:off x="4300739" y="2385075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4" name="Google Shape;1984;p88"/>
          <p:cNvSpPr/>
          <p:nvPr/>
        </p:nvSpPr>
        <p:spPr>
          <a:xfrm rot="-351003">
            <a:off x="5189078" y="2144947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5" name="Google Shape;1985;p88"/>
          <p:cNvSpPr/>
          <p:nvPr/>
        </p:nvSpPr>
        <p:spPr>
          <a:xfrm rot="-351003">
            <a:off x="5061204" y="2408281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6" name="Google Shape;1986;p88"/>
          <p:cNvSpPr/>
          <p:nvPr/>
        </p:nvSpPr>
        <p:spPr>
          <a:xfrm rot="-351003">
            <a:off x="4927828" y="2201854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7" name="Google Shape;1987;p88"/>
          <p:cNvSpPr/>
          <p:nvPr/>
        </p:nvSpPr>
        <p:spPr>
          <a:xfrm rot="-351003">
            <a:off x="4512077" y="2311661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8" name="Google Shape;1988;p88"/>
          <p:cNvSpPr/>
          <p:nvPr/>
        </p:nvSpPr>
        <p:spPr>
          <a:xfrm rot="-351003">
            <a:off x="4701553" y="2084337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9" name="Google Shape;1989;p88"/>
          <p:cNvSpPr/>
          <p:nvPr/>
        </p:nvSpPr>
        <p:spPr>
          <a:xfrm rot="6843441">
            <a:off x="4085522" y="2482919"/>
            <a:ext cx="147185" cy="147185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0" name="Google Shape;1990;p88"/>
          <p:cNvSpPr/>
          <p:nvPr/>
        </p:nvSpPr>
        <p:spPr>
          <a:xfrm rot="6843441">
            <a:off x="3890664" y="2328658"/>
            <a:ext cx="147185" cy="147185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1" name="Google Shape;1991;p88"/>
          <p:cNvSpPr/>
          <p:nvPr/>
        </p:nvSpPr>
        <p:spPr>
          <a:xfrm rot="6843441">
            <a:off x="4197517" y="2232962"/>
            <a:ext cx="147185" cy="147185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2" name="Google Shape;1992;p88"/>
          <p:cNvSpPr/>
          <p:nvPr/>
        </p:nvSpPr>
        <p:spPr>
          <a:xfrm rot="-9296872">
            <a:off x="4876531" y="4384481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3" name="Google Shape;1993;p88"/>
          <p:cNvSpPr/>
          <p:nvPr/>
        </p:nvSpPr>
        <p:spPr>
          <a:xfrm rot="-9296872">
            <a:off x="4211938" y="4374152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4" name="Google Shape;1994;p88"/>
          <p:cNvSpPr/>
          <p:nvPr/>
        </p:nvSpPr>
        <p:spPr>
          <a:xfrm rot="-9296872">
            <a:off x="5448240" y="2298020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5" name="Google Shape;1995;p88"/>
          <p:cNvSpPr/>
          <p:nvPr/>
        </p:nvSpPr>
        <p:spPr>
          <a:xfrm rot="-9296872">
            <a:off x="5484238" y="2618010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6" name="Google Shape;1996;p88"/>
          <p:cNvSpPr/>
          <p:nvPr/>
        </p:nvSpPr>
        <p:spPr>
          <a:xfrm rot="-9296872">
            <a:off x="4506105" y="4290743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7" name="Google Shape;1997;p88"/>
          <p:cNvSpPr/>
          <p:nvPr/>
        </p:nvSpPr>
        <p:spPr>
          <a:xfrm rot="-9296872">
            <a:off x="4805515" y="4120635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8" name="Google Shape;1998;p88"/>
          <p:cNvSpPr/>
          <p:nvPr/>
        </p:nvSpPr>
        <p:spPr>
          <a:xfrm rot="-2102962">
            <a:off x="5111708" y="4411306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9" name="Google Shape;1999;p88"/>
          <p:cNvSpPr/>
          <p:nvPr/>
        </p:nvSpPr>
        <p:spPr>
          <a:xfrm rot="-2102962">
            <a:off x="5109600" y="4163552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0" name="Google Shape;2000;p88"/>
          <p:cNvSpPr/>
          <p:nvPr/>
        </p:nvSpPr>
        <p:spPr>
          <a:xfrm rot="-2102962">
            <a:off x="5414717" y="4373052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4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Google Shape;2005;p8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6" name="Google Shape;2006;p8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 solve these cases, we move on from Support Vector Classifier, to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SVMs use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project the data to a higher dimension, in order to use a hyperplane in this higher dimension to separate the data.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07" name="Google Shape;2007;p8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08" name="Google Shape;2008;p8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90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4" name="Google Shape;2014;p90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 - Kernels</a:t>
            </a:r>
            <a:endParaRPr/>
          </a:p>
        </p:txBody>
      </p:sp>
      <p:pic>
        <p:nvPicPr>
          <p:cNvPr descr="watermark.jpg" id="2015" name="Google Shape;2015;p9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16" name="Google Shape;2016;p9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0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" name="Google Shape;2021;p9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2" name="Google Shape;2022;p9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Kernels allow us to move beyond a Support Vector Classifier and use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There are a variety of kernels we can use to “project” the features to a higher dimension.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explore how this works through some visual examples...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23" name="Google Shape;2023;p9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24" name="Google Shape;2024;p9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Quick Note: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Spelling of some names and article titles may be slightly altered due to various translation options from Russian to English (e.g. Alexey vs. Alexei).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1" name="Google Shape;111;p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2" name="Google Shape;112;p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9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0" name="Google Shape;2030;p92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our 1D example of classes not easily separated by a single hyperplane: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31" name="Google Shape;2031;p9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32" name="Google Shape;2032;p9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33" name="Google Shape;2033;p92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4" name="Google Shape;2034;p92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5" name="Google Shape;2035;p92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36" name="Google Shape;2036;p92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37" name="Google Shape;2037;p92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8" name="Google Shape;2038;p92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9" name="Google Shape;2039;p92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0" name="Google Shape;2040;p92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1" name="Google Shape;2041;p92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2" name="Google Shape;2042;p92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3" name="Google Shape;2043;p92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4" name="Google Shape;2044;p92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92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6" name="Google Shape;2046;p92"/>
          <p:cNvSpPr txBox="1"/>
          <p:nvPr/>
        </p:nvSpPr>
        <p:spPr>
          <a:xfrm>
            <a:off x="4144147" y="472740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0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Google Shape;2051;p9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2" name="Google Shape;2052;p93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explore how using a kernel could project this feature onto another dimension.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53" name="Google Shape;2053;p9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54" name="Google Shape;2054;p9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55" name="Google Shape;2055;p93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56" name="Google Shape;2056;p93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7" name="Google Shape;2057;p93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93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9" name="Google Shape;2059;p93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0" name="Google Shape;2060;p93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1" name="Google Shape;2061;p93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2" name="Google Shape;2062;p93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3" name="Google Shape;2063;p93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4" name="Google Shape;2064;p93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5" name="Google Shape;2065;p93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6" name="Google Shape;2066;p93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7" name="Google Shape;2067;p93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8" name="Google Shape;2068;p93"/>
          <p:cNvSpPr txBox="1"/>
          <p:nvPr/>
        </p:nvSpPr>
        <p:spPr>
          <a:xfrm>
            <a:off x="4144147" y="472740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9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4" name="Google Shape;2074;p94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example, a polynomial kernel could expand onto an X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dimension: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75" name="Google Shape;2075;p9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76" name="Google Shape;2076;p9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77" name="Google Shape;2077;p94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78" name="Google Shape;2078;p94"/>
          <p:cNvSpPr txBox="1"/>
          <p:nvPr/>
        </p:nvSpPr>
        <p:spPr>
          <a:xfrm>
            <a:off x="4144147" y="472740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9" name="Google Shape;2079;p94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0" name="Google Shape;2080;p94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1" name="Google Shape;2081;p94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2" name="Google Shape;2082;p94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3" name="Google Shape;2083;p94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4" name="Google Shape;2084;p94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5" name="Google Shape;2085;p94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6" name="Google Shape;2086;p94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7" name="Google Shape;2087;p94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8" name="Google Shape;2088;p94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9" name="Google Shape;2089;p94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0" name="Google Shape;2090;p94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9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6" name="Google Shape;2096;p95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example, a polynomial kernel could expand onto an X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dimension: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97" name="Google Shape;2097;p9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98" name="Google Shape;2098;p9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9" name="Google Shape;2099;p95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100" name="Google Shape;2100;p95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1" name="Google Shape;2101;p95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2" name="Google Shape;2102;p95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3" name="Google Shape;2103;p95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4" name="Google Shape;2104;p95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5" name="Google Shape;2105;p95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6" name="Google Shape;2106;p95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7" name="Google Shape;2107;p95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8" name="Google Shape;2108;p95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9" name="Google Shape;2109;p95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0" name="Google Shape;2110;p95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1" name="Google Shape;2111;p95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2" name="Google Shape;2112;p95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3" name="Google Shape;2113;p95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4" name="Google Shape;2114;p95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8" name="Shape 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9" name="Google Shape;2119;p96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120" name="Google Shape;2120;p9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1" name="Google Shape;2121;p96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example, a polynomial kernel could expand onto an X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dimension: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22" name="Google Shape;2122;p9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23" name="Google Shape;2123;p9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24" name="Google Shape;2124;p96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125" name="Google Shape;2125;p96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6" name="Google Shape;2126;p96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96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8" name="Google Shape;2128;p96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9" name="Google Shape;2129;p96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0" name="Google Shape;2130;p96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1" name="Google Shape;2131;p96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2" name="Google Shape;2132;p96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3" name="Google Shape;2133;p96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4" name="Google Shape;2134;p96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5" name="Google Shape;2135;p96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6" name="Google Shape;2136;p96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96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96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9" name="Google Shape;2139;p96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0" name="Google Shape;2140;p96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5" name="Google Shape;2145;p97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146" name="Google Shape;2146;p9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7" name="Google Shape;2147;p97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example, a polynomial kernel could expand onto an X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dimension: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48" name="Google Shape;2148;p9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49" name="Google Shape;2149;p9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50" name="Google Shape;2150;p97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151" name="Google Shape;2151;p97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2" name="Google Shape;2152;p97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97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4" name="Google Shape;2154;p97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97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97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97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97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9" name="Google Shape;2159;p97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0" name="Google Shape;2160;p97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1" name="Google Shape;2161;p97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2" name="Google Shape;2162;p97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3" name="Google Shape;2163;p97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97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5" name="Google Shape;2165;p97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6" name="Google Shape;2166;p97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7" name="Google Shape;2167;p97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97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97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97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97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97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97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97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97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0" name="Google Shape;2180;p98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181" name="Google Shape;2181;p9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2" name="Google Shape;2182;p98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 a hyperplane after this projection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83" name="Google Shape;2183;p9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84" name="Google Shape;2184;p9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85" name="Google Shape;2185;p98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186" name="Google Shape;2186;p98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7" name="Google Shape;2187;p98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98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98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p98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98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2" name="Google Shape;2192;p98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98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4" name="Google Shape;2194;p98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5" name="Google Shape;2195;p98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98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7" name="Google Shape;2197;p98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8" name="Google Shape;2198;p98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9" name="Google Shape;2199;p98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0" name="Google Shape;2200;p98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1" name="Google Shape;2201;p98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2" name="Google Shape;2202;p98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" name="Google Shape;2203;p98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98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98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6" name="Google Shape;2206;p98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7" name="Google Shape;2207;p98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8" name="Google Shape;2208;p98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9" name="Google Shape;2209;p98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98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1" name="Google Shape;2211;p98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2" name="Google Shape;2212;p98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213" name="Google Shape;2213;p98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7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p99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9" name="Google Shape;2219;p99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20" name="Google Shape;2220;p99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221" name="Google Shape;2221;p9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2" name="Google Shape;2222;p99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 a hyperplane after this projection: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223" name="Google Shape;2223;p9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224" name="Google Shape;2224;p9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5" name="Google Shape;2225;p99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226" name="Google Shape;2226;p99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7" name="Google Shape;2227;p99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8" name="Google Shape;2228;p99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9" name="Google Shape;2229;p99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0" name="Google Shape;2230;p99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1" name="Google Shape;2231;p99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2" name="Google Shape;2232;p99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3" name="Google Shape;2233;p99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4" name="Google Shape;2234;p99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99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6" name="Google Shape;2236;p99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7" name="Google Shape;2237;p99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8" name="Google Shape;2238;p99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9" name="Google Shape;2239;p99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0" name="Google Shape;2240;p99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1" name="Google Shape;2241;p99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2" name="Google Shape;2242;p99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3" name="Google Shape;2243;p99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4" name="Google Shape;2244;p99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5" name="Google Shape;2245;p99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6" name="Google Shape;2246;p99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7" name="Google Shape;2247;p99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8" name="Google Shape;2248;p99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9" name="Google Shape;2249;p99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0" name="Google Shape;2250;p99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51" name="Google Shape;2251;p99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2" name="Google Shape;2252;p99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253" name="Google Shape;2253;p99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7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p100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9" name="Google Shape;2259;p100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0" name="Google Shape;2260;p100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261" name="Google Shape;2261;p10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2" name="Google Shape;2262;p100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kernel projection to evaluate new points: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263" name="Google Shape;2263;p10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264" name="Google Shape;2264;p10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5" name="Google Shape;2265;p100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266" name="Google Shape;2266;p100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7" name="Google Shape;2267;p100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8" name="Google Shape;2268;p100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9" name="Google Shape;2269;p100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0" name="Google Shape;2270;p100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1" name="Google Shape;2271;p100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2" name="Google Shape;2272;p100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3" name="Google Shape;2273;p100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4" name="Google Shape;2274;p100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5" name="Google Shape;2275;p100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6" name="Google Shape;2276;p100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7" name="Google Shape;2277;p100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100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9" name="Google Shape;2279;p100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0" name="Google Shape;2280;p100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1" name="Google Shape;2281;p100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2" name="Google Shape;2282;p100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3" name="Google Shape;2283;p100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4" name="Google Shape;2284;p100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" name="Google Shape;2285;p100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6" name="Google Shape;2286;p100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7" name="Google Shape;2287;p100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8" name="Google Shape;2288;p100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9" name="Google Shape;2289;p100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0" name="Google Shape;2290;p100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91" name="Google Shape;2291;p100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2" name="Google Shape;2292;p100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293" name="Google Shape;2293;p100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101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9" name="Google Shape;2299;p101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0" name="Google Shape;2300;p101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301" name="Google Shape;2301;p10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2" name="Google Shape;2302;p101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kernel projection to evaluate new points: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303" name="Google Shape;2303;p10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304" name="Google Shape;2304;p10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05" name="Google Shape;2305;p101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306" name="Google Shape;2306;p101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7" name="Google Shape;2307;p101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8" name="Google Shape;2308;p101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9" name="Google Shape;2309;p101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0" name="Google Shape;2310;p101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1" name="Google Shape;2311;p101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2" name="Google Shape;2312;p101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3" name="Google Shape;2313;p101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4" name="Google Shape;2314;p101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5" name="Google Shape;2315;p101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6" name="Google Shape;2316;p101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7" name="Google Shape;2317;p101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8" name="Google Shape;2318;p101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9" name="Google Shape;2319;p101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0" name="Google Shape;2320;p101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1" name="Google Shape;2321;p101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2" name="Google Shape;2322;p101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3" name="Google Shape;2323;p101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4" name="Google Shape;2324;p101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5" name="Google Shape;2325;p101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6" name="Google Shape;2326;p101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7" name="Google Shape;2327;p101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8" name="Google Shape;2328;p101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9" name="Google Shape;2329;p101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0" name="Google Shape;2330;p101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31" name="Google Shape;2331;p101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2" name="Google Shape;2332;p101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333" name="Google Shape;2333;p101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34" name="Google Shape;2334;p101"/>
          <p:cNvSpPr/>
          <p:nvPr/>
        </p:nvSpPr>
        <p:spPr>
          <a:xfrm>
            <a:off x="5947870" y="4612145"/>
            <a:ext cx="166200" cy="1662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1960s: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Vladimir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Vapnik obtained his Ph.D in statistics at the Institute of Control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Sciences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in Moscow.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Worked at the Institute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    from 1961-1990.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9" name="Google Shape;119;p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0" name="Google Shape;120;p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8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102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0" name="Google Shape;2340;p102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41" name="Google Shape;2341;p102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342" name="Google Shape;2342;p10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3" name="Google Shape;2343;p102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kernel projection to evaluate new points: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344" name="Google Shape;2344;p10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345" name="Google Shape;2345;p10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46" name="Google Shape;2346;p102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347" name="Google Shape;2347;p102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8" name="Google Shape;2348;p102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9" name="Google Shape;2349;p102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0" name="Google Shape;2350;p102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1" name="Google Shape;2351;p102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2" name="Google Shape;2352;p102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3" name="Google Shape;2353;p102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4" name="Google Shape;2354;p102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5" name="Google Shape;2355;p102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6" name="Google Shape;2356;p102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7" name="Google Shape;2357;p102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8" name="Google Shape;2358;p102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9" name="Google Shape;2359;p102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0" name="Google Shape;2360;p102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1" name="Google Shape;2361;p102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2" name="Google Shape;2362;p102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3" name="Google Shape;2363;p102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4" name="Google Shape;2364;p102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5" name="Google Shape;2365;p102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6" name="Google Shape;2366;p102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7" name="Google Shape;2367;p102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8" name="Google Shape;2368;p102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9" name="Google Shape;2369;p102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0" name="Google Shape;2370;p102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1" name="Google Shape;2371;p102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72" name="Google Shape;2372;p102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3" name="Google Shape;2373;p102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374" name="Google Shape;2374;p102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75" name="Google Shape;2375;p102"/>
          <p:cNvSpPr/>
          <p:nvPr/>
        </p:nvSpPr>
        <p:spPr>
          <a:xfrm>
            <a:off x="5947870" y="4612145"/>
            <a:ext cx="166200" cy="1662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76" name="Google Shape;2376;p102"/>
          <p:cNvCxnSpPr>
            <a:stCxn id="2375" idx="0"/>
          </p:cNvCxnSpPr>
          <p:nvPr/>
        </p:nvCxnSpPr>
        <p:spPr>
          <a:xfrm rot="10800000">
            <a:off x="6030970" y="3392645"/>
            <a:ext cx="0" cy="12195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377" name="Google Shape;2377;p102"/>
          <p:cNvSpPr/>
          <p:nvPr/>
        </p:nvSpPr>
        <p:spPr>
          <a:xfrm>
            <a:off x="5947870" y="3240545"/>
            <a:ext cx="166200" cy="1662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103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3" name="Google Shape;2383;p103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84" name="Google Shape;2384;p103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385" name="Google Shape;2385;p10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6" name="Google Shape;2386;p103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kernel projection to evaluate new points: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387" name="Google Shape;2387;p10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388" name="Google Shape;2388;p10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9" name="Google Shape;2389;p103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390" name="Google Shape;2390;p103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1" name="Google Shape;2391;p103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2" name="Google Shape;2392;p103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3" name="Google Shape;2393;p103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4" name="Google Shape;2394;p103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5" name="Google Shape;2395;p103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6" name="Google Shape;2396;p103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7" name="Google Shape;2397;p103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8" name="Google Shape;2398;p103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9" name="Google Shape;2399;p103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0" name="Google Shape;2400;p103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1" name="Google Shape;2401;p103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2" name="Google Shape;2402;p103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3" name="Google Shape;2403;p103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4" name="Google Shape;2404;p103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5" name="Google Shape;2405;p103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6" name="Google Shape;2406;p103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7" name="Google Shape;2407;p103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8" name="Google Shape;2408;p103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9" name="Google Shape;2409;p103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0" name="Google Shape;2410;p103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1" name="Google Shape;2411;p103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2" name="Google Shape;2412;p103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3" name="Google Shape;2413;p103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4" name="Google Shape;2414;p103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15" name="Google Shape;2415;p103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6" name="Google Shape;2416;p103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417" name="Google Shape;2417;p103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18" name="Google Shape;2418;p103"/>
          <p:cNvSpPr/>
          <p:nvPr/>
        </p:nvSpPr>
        <p:spPr>
          <a:xfrm>
            <a:off x="5947870" y="4612145"/>
            <a:ext cx="166200" cy="1662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19" name="Google Shape;2419;p103"/>
          <p:cNvCxnSpPr>
            <a:stCxn id="2418" idx="0"/>
          </p:cNvCxnSpPr>
          <p:nvPr/>
        </p:nvCxnSpPr>
        <p:spPr>
          <a:xfrm rot="10800000">
            <a:off x="6030970" y="3392645"/>
            <a:ext cx="0" cy="12195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420" name="Google Shape;2420;p103"/>
          <p:cNvSpPr/>
          <p:nvPr/>
        </p:nvSpPr>
        <p:spPr>
          <a:xfrm>
            <a:off x="5947870" y="32405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4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p10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6" name="Google Shape;2426;p10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Imagine a 2D feature space where a hyperplane can not separate effectively, even with soft margins.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27" name="Google Shape;2427;p10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28" name="Google Shape;2428;p10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29" name="Google Shape;2429;p104"/>
          <p:cNvSpPr/>
          <p:nvPr/>
        </p:nvSpPr>
        <p:spPr>
          <a:xfrm>
            <a:off x="4619277" y="37080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0" name="Google Shape;2430;p104"/>
          <p:cNvSpPr/>
          <p:nvPr/>
        </p:nvSpPr>
        <p:spPr>
          <a:xfrm>
            <a:off x="4759984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1" name="Google Shape;2431;p104"/>
          <p:cNvSpPr/>
          <p:nvPr/>
        </p:nvSpPr>
        <p:spPr>
          <a:xfrm>
            <a:off x="4501662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2" name="Google Shape;2432;p104"/>
          <p:cNvSpPr/>
          <p:nvPr/>
        </p:nvSpPr>
        <p:spPr>
          <a:xfrm>
            <a:off x="4646822" y="42347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3" name="Google Shape;2433;p104"/>
          <p:cNvSpPr/>
          <p:nvPr/>
        </p:nvSpPr>
        <p:spPr>
          <a:xfrm>
            <a:off x="4171397" y="3638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4" name="Google Shape;2434;p104"/>
          <p:cNvSpPr/>
          <p:nvPr/>
        </p:nvSpPr>
        <p:spPr>
          <a:xfrm>
            <a:off x="5024072" y="35374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5" name="Google Shape;2435;p104"/>
          <p:cNvSpPr/>
          <p:nvPr/>
        </p:nvSpPr>
        <p:spPr>
          <a:xfrm>
            <a:off x="4530522" y="33577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6" name="Google Shape;2436;p104"/>
          <p:cNvSpPr/>
          <p:nvPr/>
        </p:nvSpPr>
        <p:spPr>
          <a:xfrm>
            <a:off x="4224097" y="41380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7" name="Google Shape;2437;p104"/>
          <p:cNvSpPr/>
          <p:nvPr/>
        </p:nvSpPr>
        <p:spPr>
          <a:xfrm>
            <a:off x="5088847" y="4047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8" name="Google Shape;2438;p104"/>
          <p:cNvSpPr/>
          <p:nvPr/>
        </p:nvSpPr>
        <p:spPr>
          <a:xfrm>
            <a:off x="3540750" y="3024525"/>
            <a:ext cx="2342400" cy="18351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9" name="Google Shape;2439;p104"/>
          <p:cNvSpPr txBox="1"/>
          <p:nvPr/>
        </p:nvSpPr>
        <p:spPr>
          <a:xfrm>
            <a:off x="4110297" y="476142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0" name="Google Shape;2440;p104"/>
          <p:cNvSpPr txBox="1"/>
          <p:nvPr/>
        </p:nvSpPr>
        <p:spPr>
          <a:xfrm>
            <a:off x="2662497" y="377082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4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" name="Google Shape;2445;p10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6" name="Google Shape;2446;p10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use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Vector Machines to enable the use of a kernel transformation to project to a higher dimension.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47" name="Google Shape;2447;p10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48" name="Google Shape;2448;p10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49" name="Google Shape;2449;p105"/>
          <p:cNvSpPr/>
          <p:nvPr/>
        </p:nvSpPr>
        <p:spPr>
          <a:xfrm rot="-4">
            <a:off x="3249856" y="3018074"/>
            <a:ext cx="2934608" cy="1867074"/>
          </a:xfrm>
          <a:prstGeom prst="flowChartInputOutpu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0" name="Google Shape;2450;p105"/>
          <p:cNvSpPr/>
          <p:nvPr/>
        </p:nvSpPr>
        <p:spPr>
          <a:xfrm>
            <a:off x="4619277" y="37080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1" name="Google Shape;2451;p105"/>
          <p:cNvSpPr/>
          <p:nvPr/>
        </p:nvSpPr>
        <p:spPr>
          <a:xfrm>
            <a:off x="4759984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2" name="Google Shape;2452;p105"/>
          <p:cNvSpPr/>
          <p:nvPr/>
        </p:nvSpPr>
        <p:spPr>
          <a:xfrm>
            <a:off x="4501662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3" name="Google Shape;2453;p105"/>
          <p:cNvSpPr/>
          <p:nvPr/>
        </p:nvSpPr>
        <p:spPr>
          <a:xfrm>
            <a:off x="4646822" y="42347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4" name="Google Shape;2454;p105"/>
          <p:cNvSpPr/>
          <p:nvPr/>
        </p:nvSpPr>
        <p:spPr>
          <a:xfrm>
            <a:off x="4171397" y="3638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5" name="Google Shape;2455;p105"/>
          <p:cNvSpPr/>
          <p:nvPr/>
        </p:nvSpPr>
        <p:spPr>
          <a:xfrm>
            <a:off x="5024072" y="35374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6" name="Google Shape;2456;p105"/>
          <p:cNvSpPr/>
          <p:nvPr/>
        </p:nvSpPr>
        <p:spPr>
          <a:xfrm>
            <a:off x="4530522" y="33577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7" name="Google Shape;2457;p105"/>
          <p:cNvSpPr/>
          <p:nvPr/>
        </p:nvSpPr>
        <p:spPr>
          <a:xfrm>
            <a:off x="4224097" y="41380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8" name="Google Shape;2458;p105"/>
          <p:cNvSpPr/>
          <p:nvPr/>
        </p:nvSpPr>
        <p:spPr>
          <a:xfrm>
            <a:off x="5088847" y="4047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2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p10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4" name="Google Shape;2464;p10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2D to 3D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65" name="Google Shape;2465;p10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66" name="Google Shape;2466;p10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67" name="Google Shape;2467;p106"/>
          <p:cNvSpPr/>
          <p:nvPr/>
        </p:nvSpPr>
        <p:spPr>
          <a:xfrm rot="1045028">
            <a:off x="3249856" y="3018074"/>
            <a:ext cx="2934608" cy="1867074"/>
          </a:xfrm>
          <a:prstGeom prst="flowChartInputOutpu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8" name="Google Shape;2468;p106"/>
          <p:cNvSpPr/>
          <p:nvPr/>
        </p:nvSpPr>
        <p:spPr>
          <a:xfrm>
            <a:off x="4619277" y="37080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9" name="Google Shape;2469;p106"/>
          <p:cNvSpPr/>
          <p:nvPr/>
        </p:nvSpPr>
        <p:spPr>
          <a:xfrm>
            <a:off x="4759984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0" name="Google Shape;2470;p106"/>
          <p:cNvSpPr/>
          <p:nvPr/>
        </p:nvSpPr>
        <p:spPr>
          <a:xfrm>
            <a:off x="4501662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1" name="Google Shape;2471;p106"/>
          <p:cNvSpPr/>
          <p:nvPr/>
        </p:nvSpPr>
        <p:spPr>
          <a:xfrm>
            <a:off x="4646822" y="42347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2" name="Google Shape;2472;p106"/>
          <p:cNvSpPr/>
          <p:nvPr/>
        </p:nvSpPr>
        <p:spPr>
          <a:xfrm>
            <a:off x="4171397" y="3638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3" name="Google Shape;2473;p106"/>
          <p:cNvSpPr/>
          <p:nvPr/>
        </p:nvSpPr>
        <p:spPr>
          <a:xfrm>
            <a:off x="5024072" y="35374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4" name="Google Shape;2474;p106"/>
          <p:cNvSpPr/>
          <p:nvPr/>
        </p:nvSpPr>
        <p:spPr>
          <a:xfrm>
            <a:off x="4530522" y="33577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5" name="Google Shape;2475;p106"/>
          <p:cNvSpPr/>
          <p:nvPr/>
        </p:nvSpPr>
        <p:spPr>
          <a:xfrm>
            <a:off x="4224097" y="41380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6" name="Google Shape;2476;p106"/>
          <p:cNvSpPr/>
          <p:nvPr/>
        </p:nvSpPr>
        <p:spPr>
          <a:xfrm>
            <a:off x="5088847" y="4047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77" name="Google Shape;2477;p106"/>
          <p:cNvCxnSpPr/>
          <p:nvPr/>
        </p:nvCxnSpPr>
        <p:spPr>
          <a:xfrm rot="10800000">
            <a:off x="4147400" y="1279825"/>
            <a:ext cx="0" cy="151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8" name="Google Shape;2478;p106"/>
          <p:cNvCxnSpPr/>
          <p:nvPr/>
        </p:nvCxnSpPr>
        <p:spPr>
          <a:xfrm flipH="1">
            <a:off x="2595900" y="4407000"/>
            <a:ext cx="440700" cy="591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9" name="Google Shape;2479;p106"/>
          <p:cNvCxnSpPr/>
          <p:nvPr/>
        </p:nvCxnSpPr>
        <p:spPr>
          <a:xfrm>
            <a:off x="6396625" y="3498500"/>
            <a:ext cx="998700" cy="322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3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p10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5" name="Google Shape;2485;p10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2D to 3D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86" name="Google Shape;2486;p10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87" name="Google Shape;2487;p10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88" name="Google Shape;2488;p107"/>
          <p:cNvSpPr/>
          <p:nvPr/>
        </p:nvSpPr>
        <p:spPr>
          <a:xfrm rot="1045028">
            <a:off x="3249856" y="3018074"/>
            <a:ext cx="2934608" cy="1867074"/>
          </a:xfrm>
          <a:prstGeom prst="flowChartInputOutpu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9" name="Google Shape;2489;p107"/>
          <p:cNvSpPr/>
          <p:nvPr/>
        </p:nvSpPr>
        <p:spPr>
          <a:xfrm>
            <a:off x="4619277" y="3479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0" name="Google Shape;2490;p107"/>
          <p:cNvSpPr/>
          <p:nvPr/>
        </p:nvSpPr>
        <p:spPr>
          <a:xfrm>
            <a:off x="4759984" y="3678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1" name="Google Shape;2491;p107"/>
          <p:cNvSpPr/>
          <p:nvPr/>
        </p:nvSpPr>
        <p:spPr>
          <a:xfrm>
            <a:off x="4501662" y="3678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2" name="Google Shape;2492;p107"/>
          <p:cNvSpPr/>
          <p:nvPr/>
        </p:nvSpPr>
        <p:spPr>
          <a:xfrm>
            <a:off x="4731322" y="39072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107"/>
          <p:cNvSpPr/>
          <p:nvPr/>
        </p:nvSpPr>
        <p:spPr>
          <a:xfrm>
            <a:off x="3917822" y="3034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p107"/>
          <p:cNvSpPr/>
          <p:nvPr/>
        </p:nvSpPr>
        <p:spPr>
          <a:xfrm>
            <a:off x="5374222" y="28941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107"/>
          <p:cNvSpPr/>
          <p:nvPr/>
        </p:nvSpPr>
        <p:spPr>
          <a:xfrm>
            <a:off x="4501647" y="2699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6" name="Google Shape;2496;p107"/>
          <p:cNvSpPr/>
          <p:nvPr/>
        </p:nvSpPr>
        <p:spPr>
          <a:xfrm>
            <a:off x="4147397" y="37665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7" name="Google Shape;2497;p107"/>
          <p:cNvSpPr/>
          <p:nvPr/>
        </p:nvSpPr>
        <p:spPr>
          <a:xfrm>
            <a:off x="5112997" y="35673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98" name="Google Shape;2498;p107"/>
          <p:cNvCxnSpPr/>
          <p:nvPr/>
        </p:nvCxnSpPr>
        <p:spPr>
          <a:xfrm rot="10800000">
            <a:off x="4147400" y="1279825"/>
            <a:ext cx="0" cy="151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9" name="Google Shape;2499;p107"/>
          <p:cNvCxnSpPr/>
          <p:nvPr/>
        </p:nvCxnSpPr>
        <p:spPr>
          <a:xfrm flipH="1">
            <a:off x="2595900" y="4407000"/>
            <a:ext cx="440700" cy="591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0" name="Google Shape;2500;p107"/>
          <p:cNvCxnSpPr/>
          <p:nvPr/>
        </p:nvCxnSpPr>
        <p:spPr>
          <a:xfrm>
            <a:off x="6396625" y="3498500"/>
            <a:ext cx="998700" cy="322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4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p10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6" name="Google Shape;2506;p10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07" name="Google Shape;2507;p10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08" name="Google Shape;2508;p10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509" name="Google Shape;2509;p108"/>
          <p:cNvSpPr/>
          <p:nvPr/>
        </p:nvSpPr>
        <p:spPr>
          <a:xfrm rot="1045028">
            <a:off x="3249856" y="3018074"/>
            <a:ext cx="2934608" cy="1867074"/>
          </a:xfrm>
          <a:prstGeom prst="flowChartInputOutpu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0" name="Google Shape;2510;p108"/>
          <p:cNvSpPr/>
          <p:nvPr/>
        </p:nvSpPr>
        <p:spPr>
          <a:xfrm>
            <a:off x="4619277" y="3479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1" name="Google Shape;2511;p108"/>
          <p:cNvSpPr/>
          <p:nvPr/>
        </p:nvSpPr>
        <p:spPr>
          <a:xfrm>
            <a:off x="4759984" y="3678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2" name="Google Shape;2512;p108"/>
          <p:cNvSpPr/>
          <p:nvPr/>
        </p:nvSpPr>
        <p:spPr>
          <a:xfrm>
            <a:off x="4501662" y="3678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13" name="Google Shape;2513;p108"/>
          <p:cNvCxnSpPr/>
          <p:nvPr/>
        </p:nvCxnSpPr>
        <p:spPr>
          <a:xfrm rot="10800000">
            <a:off x="4147400" y="1279825"/>
            <a:ext cx="0" cy="151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4" name="Google Shape;2514;p108"/>
          <p:cNvCxnSpPr/>
          <p:nvPr/>
        </p:nvCxnSpPr>
        <p:spPr>
          <a:xfrm flipH="1">
            <a:off x="2595900" y="4407000"/>
            <a:ext cx="440700" cy="591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5" name="Google Shape;2515;p108"/>
          <p:cNvCxnSpPr/>
          <p:nvPr/>
        </p:nvCxnSpPr>
        <p:spPr>
          <a:xfrm>
            <a:off x="6396625" y="3498500"/>
            <a:ext cx="998700" cy="322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6" name="Google Shape;2516;p108"/>
          <p:cNvSpPr/>
          <p:nvPr/>
        </p:nvSpPr>
        <p:spPr>
          <a:xfrm rot="1045017">
            <a:off x="3261817" y="2743033"/>
            <a:ext cx="2783867" cy="1613582"/>
          </a:xfrm>
          <a:prstGeom prst="flowChartInputOutput">
            <a:avLst/>
          </a:prstGeom>
          <a:solidFill>
            <a:srgbClr val="E69138">
              <a:alpha val="59550"/>
            </a:srgbClr>
          </a:solidFill>
          <a:ln cap="flat" cmpd="sng" w="19050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7" name="Google Shape;2517;p108"/>
          <p:cNvSpPr/>
          <p:nvPr/>
        </p:nvSpPr>
        <p:spPr>
          <a:xfrm>
            <a:off x="4731322" y="39072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8" name="Google Shape;2518;p108"/>
          <p:cNvSpPr/>
          <p:nvPr/>
        </p:nvSpPr>
        <p:spPr>
          <a:xfrm>
            <a:off x="3917822" y="3034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9" name="Google Shape;2519;p108"/>
          <p:cNvSpPr/>
          <p:nvPr/>
        </p:nvSpPr>
        <p:spPr>
          <a:xfrm>
            <a:off x="5374222" y="28941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0" name="Google Shape;2520;p108"/>
          <p:cNvSpPr/>
          <p:nvPr/>
        </p:nvSpPr>
        <p:spPr>
          <a:xfrm>
            <a:off x="4501647" y="2699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1" name="Google Shape;2521;p108"/>
          <p:cNvSpPr/>
          <p:nvPr/>
        </p:nvSpPr>
        <p:spPr>
          <a:xfrm>
            <a:off x="4147397" y="37665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2" name="Google Shape;2522;p108"/>
          <p:cNvSpPr/>
          <p:nvPr/>
        </p:nvSpPr>
        <p:spPr>
          <a:xfrm>
            <a:off x="5112997" y="35673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6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Google Shape;2527;p10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8" name="Google Shape;2528;p10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You may have heard of the use of kernels in SVM as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“kernel trick”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previously visualized transforming data points from one dimension into a higher dimension.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Mathematically,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trick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actually avoids recomputing the points in a higher dimensional space!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29" name="Google Shape;2529;p10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30" name="Google Shape;2530;p10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4" name="Shape 2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5" name="Google Shape;2535;p11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6" name="Google Shape;2536;p11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does the kernel trick achieve this?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It takes advantage of dot products of the transpositions of the data.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the next lecture, we will go through the basic mathematical ideas behind the “kernel trick”!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37" name="Google Shape;2537;p11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38" name="Google Shape;2538;p11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2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3" name="Google Shape;2543;p111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4" name="Google Shape;2544;p111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 - Kernel Trick and Math</a:t>
            </a:r>
            <a:endParaRPr/>
          </a:p>
        </p:txBody>
      </p:sp>
      <p:pic>
        <p:nvPicPr>
          <p:cNvPr descr="watermark.jpg" id="2545" name="Google Shape;2545;p11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46" name="Google Shape;2546;p11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